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removePersonalInfoOnSave="1" saveSubsetFonts="1">
  <p:sldMasterIdLst>
    <p:sldMasterId id="2147483648" r:id="rId1"/>
  </p:sldMasterIdLst>
  <p:notesMasterIdLst>
    <p:notesMasterId r:id="rId61"/>
  </p:notesMasterIdLst>
  <p:handoutMasterIdLst>
    <p:handoutMasterId r:id="rId62"/>
  </p:handoutMasterIdLst>
  <p:sldIdLst>
    <p:sldId id="257" r:id="rId2"/>
    <p:sldId id="273" r:id="rId3"/>
    <p:sldId id="321" r:id="rId4"/>
    <p:sldId id="320" r:id="rId5"/>
    <p:sldId id="322" r:id="rId6"/>
    <p:sldId id="323" r:id="rId7"/>
    <p:sldId id="271" r:id="rId8"/>
    <p:sldId id="285" r:id="rId9"/>
    <p:sldId id="291" r:id="rId10"/>
    <p:sldId id="353" r:id="rId11"/>
    <p:sldId id="324" r:id="rId12"/>
    <p:sldId id="325" r:id="rId13"/>
    <p:sldId id="286" r:id="rId14"/>
    <p:sldId id="290" r:id="rId15"/>
    <p:sldId id="296" r:id="rId16"/>
    <p:sldId id="348" r:id="rId17"/>
    <p:sldId id="288" r:id="rId18"/>
    <p:sldId id="293" r:id="rId19"/>
    <p:sldId id="295" r:id="rId20"/>
    <p:sldId id="336" r:id="rId21"/>
    <p:sldId id="337" r:id="rId22"/>
    <p:sldId id="298" r:id="rId23"/>
    <p:sldId id="294" r:id="rId24"/>
    <p:sldId id="299" r:id="rId25"/>
    <p:sldId id="331" r:id="rId26"/>
    <p:sldId id="332" r:id="rId27"/>
    <p:sldId id="300" r:id="rId28"/>
    <p:sldId id="344" r:id="rId29"/>
    <p:sldId id="301" r:id="rId30"/>
    <p:sldId id="345" r:id="rId31"/>
    <p:sldId id="302" r:id="rId32"/>
    <p:sldId id="303" r:id="rId33"/>
    <p:sldId id="327" r:id="rId34"/>
    <p:sldId id="328" r:id="rId35"/>
    <p:sldId id="329" r:id="rId36"/>
    <p:sldId id="330" r:id="rId37"/>
    <p:sldId id="346" r:id="rId38"/>
    <p:sldId id="349" r:id="rId39"/>
    <p:sldId id="350" r:id="rId40"/>
    <p:sldId id="304" r:id="rId41"/>
    <p:sldId id="305" r:id="rId42"/>
    <p:sldId id="306" r:id="rId43"/>
    <p:sldId id="334" r:id="rId44"/>
    <p:sldId id="347" r:id="rId45"/>
    <p:sldId id="307" r:id="rId46"/>
    <p:sldId id="310" r:id="rId47"/>
    <p:sldId id="313" r:id="rId48"/>
    <p:sldId id="314" r:id="rId49"/>
    <p:sldId id="333" r:id="rId50"/>
    <p:sldId id="315" r:id="rId51"/>
    <p:sldId id="316" r:id="rId52"/>
    <p:sldId id="351" r:id="rId53"/>
    <p:sldId id="352" r:id="rId54"/>
    <p:sldId id="317" r:id="rId55"/>
    <p:sldId id="335" r:id="rId56"/>
    <p:sldId id="318" r:id="rId57"/>
    <p:sldId id="287" r:id="rId58"/>
    <p:sldId id="297" r:id="rId59"/>
    <p:sldId id="319" r:id="rId60"/>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6719" autoAdjust="0"/>
    <p:restoredTop sz="59716" autoAdjust="0"/>
  </p:normalViewPr>
  <p:slideViewPr>
    <p:cSldViewPr>
      <p:cViewPr varScale="1">
        <p:scale>
          <a:sx n="62" d="100"/>
          <a:sy n="62" d="100"/>
        </p:scale>
        <p:origin x="-2712" y="-84"/>
      </p:cViewPr>
      <p:guideLst>
        <p:guide orient="horz" pos="912"/>
        <p:guide pos="369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81" d="100"/>
          <a:sy n="81" d="100"/>
        </p:scale>
        <p:origin x="-3606" y="-102"/>
      </p:cViewPr>
      <p:guideLst>
        <p:guide orient="horz" pos="1787"/>
        <p:guide pos="24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7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 Id="rId5" Type="http://schemas.openxmlformats.org/officeDocument/2006/relationships/image" Target="../media/image18.wmf"/><Relationship Id="rId4" Type="http://schemas.openxmlformats.org/officeDocument/2006/relationships/image" Target="../media/image1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 Id="rId4" Type="http://schemas.openxmlformats.org/officeDocument/2006/relationships/image" Target="../media/image23.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17.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7.wmf"/><Relationship Id="rId1" Type="http://schemas.openxmlformats.org/officeDocument/2006/relationships/image" Target="../media/image17.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20.wmf"/><Relationship Id="rId1" Type="http://schemas.openxmlformats.org/officeDocument/2006/relationships/image" Target="../media/image31.wmf"/><Relationship Id="rId6" Type="http://schemas.openxmlformats.org/officeDocument/2006/relationships/image" Target="../media/image35.wmf"/><Relationship Id="rId5" Type="http://schemas.openxmlformats.org/officeDocument/2006/relationships/image" Target="../media/image34.wmf"/><Relationship Id="rId4" Type="http://schemas.openxmlformats.org/officeDocument/2006/relationships/image" Target="../media/image33.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 Id="rId4" Type="http://schemas.openxmlformats.org/officeDocument/2006/relationships/image" Target="../media/image2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6.wmf"/><Relationship Id="rId7" Type="http://schemas.openxmlformats.org/officeDocument/2006/relationships/image" Target="../media/image60.wmf"/><Relationship Id="rId2" Type="http://schemas.openxmlformats.org/officeDocument/2006/relationships/image" Target="../media/image55.wmf"/><Relationship Id="rId1" Type="http://schemas.openxmlformats.org/officeDocument/2006/relationships/image" Target="../media/image54.wmf"/><Relationship Id="rId6" Type="http://schemas.openxmlformats.org/officeDocument/2006/relationships/image" Target="../media/image59.wmf"/><Relationship Id="rId5" Type="http://schemas.openxmlformats.org/officeDocument/2006/relationships/image" Target="../media/image58.wmf"/><Relationship Id="rId4" Type="http://schemas.openxmlformats.org/officeDocument/2006/relationships/image" Target="../media/image5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034"/>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sz="quarter" idx="1"/>
          </p:nvPr>
        </p:nvSpPr>
        <p:spPr>
          <a:xfrm>
            <a:off x="3970938" y="0"/>
            <a:ext cx="3037840" cy="464034"/>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D833F283-0007-423C-AEEA-C445A829A1A9}" type="datetimeFigureOut">
              <a:rPr lang="en-US"/>
              <a:pPr>
                <a:defRPr/>
              </a:pPr>
              <a:t>1/8/2016</a:t>
            </a:fld>
            <a:endParaRPr lang="en-US"/>
          </a:p>
        </p:txBody>
      </p:sp>
      <p:sp>
        <p:nvSpPr>
          <p:cNvPr id="4" name="Footer Placeholder 3"/>
          <p:cNvSpPr>
            <a:spLocks noGrp="1"/>
          </p:cNvSpPr>
          <p:nvPr>
            <p:ph type="ftr" sz="quarter" idx="2"/>
          </p:nvPr>
        </p:nvSpPr>
        <p:spPr>
          <a:xfrm>
            <a:off x="0" y="8829221"/>
            <a:ext cx="3037840" cy="465606"/>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5" name="Slide Number Placeholder 4"/>
          <p:cNvSpPr>
            <a:spLocks noGrp="1"/>
          </p:cNvSpPr>
          <p:nvPr>
            <p:ph type="sldNum" sz="quarter" idx="3"/>
          </p:nvPr>
        </p:nvSpPr>
        <p:spPr>
          <a:xfrm>
            <a:off x="3970938" y="8829221"/>
            <a:ext cx="3037840" cy="465606"/>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253D81A6-2704-4D80-9DF4-D84E883CFF8B}" type="slidenum">
              <a:rPr lang="en-US"/>
              <a:pPr>
                <a:defRPr/>
              </a:pPr>
              <a:t>‹#›</a:t>
            </a:fld>
            <a:endParaRPr lang="en-US"/>
          </a:p>
        </p:txBody>
      </p:sp>
    </p:spTree>
    <p:extLst>
      <p:ext uri="{BB962C8B-B14F-4D97-AF65-F5344CB8AC3E}">
        <p14:creationId xmlns:p14="http://schemas.microsoft.com/office/powerpoint/2010/main" val="13994073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674813" y="42863"/>
            <a:ext cx="3565525" cy="2674937"/>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269381" y="2749596"/>
            <a:ext cx="6698827" cy="6535794"/>
          </a:xfrm>
          <a:prstGeom prst="rect">
            <a:avLst/>
          </a:prstGeom>
        </p:spPr>
        <p:txBody>
          <a:bodyPr vert="horz" lIns="91440" tIns="45720" rIns="91440" bIns="45720" rtlCol="0">
            <a:normAutofit/>
          </a:bodyPr>
          <a:lstStyle/>
          <a:p>
            <a:pPr lvl="0"/>
            <a:r>
              <a:rPr lang="en-US" noProof="0" dirty="0" smtClean="0"/>
              <a:t>  Click to edit Master text styles</a:t>
            </a:r>
          </a:p>
          <a:p>
            <a:pPr lvl="1"/>
            <a:r>
              <a:rPr lang="en-US" noProof="0" dirty="0" smtClean="0"/>
              <a:t>  Second level</a:t>
            </a:r>
          </a:p>
          <a:p>
            <a:pPr lvl="2"/>
            <a:r>
              <a:rPr lang="en-US" noProof="0" dirty="0" smtClean="0"/>
              <a:t>  Third level</a:t>
            </a:r>
          </a:p>
          <a:p>
            <a:pPr lvl="3"/>
            <a:r>
              <a:rPr lang="en-US" noProof="0" dirty="0" smtClean="0"/>
              <a:t>  Fourth level</a:t>
            </a:r>
          </a:p>
          <a:p>
            <a:pPr lvl="4"/>
            <a:r>
              <a:rPr lang="en-US" noProof="0" dirty="0" smtClean="0"/>
              <a:t>  Fifth level</a:t>
            </a:r>
            <a:endParaRPr lang="en-US" noProof="0" dirty="0"/>
          </a:p>
        </p:txBody>
      </p:sp>
      <p:sp>
        <p:nvSpPr>
          <p:cNvPr id="7" name="Slide Number Placeholder 6"/>
          <p:cNvSpPr>
            <a:spLocks noGrp="1"/>
          </p:cNvSpPr>
          <p:nvPr>
            <p:ph type="sldNum" sz="quarter" idx="5"/>
          </p:nvPr>
        </p:nvSpPr>
        <p:spPr>
          <a:xfrm>
            <a:off x="6369403" y="103818"/>
            <a:ext cx="465737" cy="306735"/>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9551E479-A147-49EA-9ABC-016169D4E660}" type="slidenum">
              <a:rPr lang="en-US"/>
              <a:pPr>
                <a:defRPr/>
              </a:pPr>
              <a:t>‹#›</a:t>
            </a:fld>
            <a:endParaRPr lang="en-US" dirty="0"/>
          </a:p>
        </p:txBody>
      </p:sp>
    </p:spTree>
    <p:extLst>
      <p:ext uri="{BB962C8B-B14F-4D97-AF65-F5344CB8AC3E}">
        <p14:creationId xmlns:p14="http://schemas.microsoft.com/office/powerpoint/2010/main" val="2077293368"/>
      </p:ext>
    </p:extLst>
  </p:cSld>
  <p:clrMap bg1="lt1" tx1="dk1" bg2="lt2" tx2="dk2" accent1="accent1" accent2="accent2" accent3="accent3" accent4="accent4" accent5="accent5" accent6="accent6" hlink="hlink" folHlink="folHlink"/>
  <p:notesStyle>
    <a:lvl1pPr algn="l" rtl="0" eaLnBrk="0" fontAlgn="base" hangingPunct="0">
      <a:spcBef>
        <a:spcPts val="400"/>
      </a:spcBef>
      <a:spcAft>
        <a:spcPts val="400"/>
      </a:spcAft>
      <a:buSzPct val="90000"/>
      <a:buFont typeface="Courier New" pitchFamily="49" charset="0"/>
      <a:buChar char="o"/>
      <a:defRPr sz="1300" kern="1200">
        <a:solidFill>
          <a:schemeClr val="tx1"/>
        </a:solidFill>
        <a:latin typeface="+mn-lt"/>
        <a:ea typeface="+mn-ea"/>
        <a:cs typeface="+mn-cs"/>
      </a:defRPr>
    </a:lvl1pPr>
    <a:lvl2pPr marL="285750" algn="l" rtl="0" eaLnBrk="0" fontAlgn="base" hangingPunct="0">
      <a:spcBef>
        <a:spcPts val="400"/>
      </a:spcBef>
      <a:spcAft>
        <a:spcPts val="400"/>
      </a:spcAft>
      <a:buSzPct val="90000"/>
      <a:buFont typeface="Courier New" pitchFamily="49" charset="0"/>
      <a:buChar char="o"/>
      <a:defRPr sz="1200" kern="1200">
        <a:solidFill>
          <a:schemeClr val="tx1"/>
        </a:solidFill>
        <a:latin typeface="+mn-lt"/>
        <a:ea typeface="+mn-ea"/>
        <a:cs typeface="+mn-cs"/>
      </a:defRPr>
    </a:lvl2pPr>
    <a:lvl3pPr marL="461963" algn="l" rtl="0" eaLnBrk="0" fontAlgn="base" hangingPunct="0">
      <a:spcBef>
        <a:spcPts val="400"/>
      </a:spcBef>
      <a:spcAft>
        <a:spcPts val="400"/>
      </a:spcAft>
      <a:buSzPct val="90000"/>
      <a:buFont typeface="Courier New" pitchFamily="49" charset="0"/>
      <a:buChar char="o"/>
      <a:defRPr sz="1200" kern="1200">
        <a:solidFill>
          <a:schemeClr val="tx1"/>
        </a:solidFill>
        <a:latin typeface="+mn-lt"/>
        <a:ea typeface="+mn-ea"/>
        <a:cs typeface="+mn-cs"/>
      </a:defRPr>
    </a:lvl3pPr>
    <a:lvl4pPr marL="687388" algn="l" rtl="0" eaLnBrk="0" fontAlgn="base" hangingPunct="0">
      <a:spcBef>
        <a:spcPts val="400"/>
      </a:spcBef>
      <a:spcAft>
        <a:spcPts val="400"/>
      </a:spcAft>
      <a:buSzPct val="90000"/>
      <a:buFont typeface="Courier New" pitchFamily="49" charset="0"/>
      <a:buChar char="o"/>
      <a:defRPr sz="1200" kern="1200">
        <a:solidFill>
          <a:schemeClr val="tx1"/>
        </a:solidFill>
        <a:latin typeface="+mn-lt"/>
        <a:ea typeface="+mn-ea"/>
        <a:cs typeface="+mn-cs"/>
      </a:defRPr>
    </a:lvl4pPr>
    <a:lvl5pPr marL="914400" algn="l" rtl="0" eaLnBrk="0" fontAlgn="base" hangingPunct="0">
      <a:spcBef>
        <a:spcPts val="400"/>
      </a:spcBef>
      <a:spcAft>
        <a:spcPts val="400"/>
      </a:spcAft>
      <a:buSzPct val="90000"/>
      <a:buFont typeface="Courier New" pitchFamily="49" charset="0"/>
      <a:buChar char="o"/>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xfrm>
            <a:off x="1719263" y="42863"/>
            <a:ext cx="3549650" cy="2662237"/>
          </a:xfrm>
          <a:noFill/>
          <a:ln>
            <a:solidFill>
              <a:srgbClr val="000000"/>
            </a:solidFill>
            <a:miter lim="800000"/>
            <a:headEnd/>
            <a:tailEnd/>
          </a:ln>
        </p:spPr>
      </p:sp>
      <p:sp>
        <p:nvSpPr>
          <p:cNvPr id="6147" name="Notes Placeholder 2"/>
          <p:cNvSpPr>
            <a:spLocks noGrp="1"/>
          </p:cNvSpPr>
          <p:nvPr>
            <p:ph type="body" idx="1"/>
          </p:nvPr>
        </p:nvSpPr>
        <p:spPr bwMode="auto">
          <a:xfrm>
            <a:off x="301837" y="2760607"/>
            <a:ext cx="6708563" cy="5991537"/>
          </a:xfrm>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6148" name="Slide Number Placeholder 3"/>
          <p:cNvSpPr>
            <a:spLocks noGrp="1"/>
          </p:cNvSpPr>
          <p:nvPr>
            <p:ph type="sldNum" sz="quarter" idx="5"/>
          </p:nvPr>
        </p:nvSpPr>
        <p:spPr bwMode="auto">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5C6893F8-63C6-4D02-8CAF-101D7A56B7CA}" type="slidenum">
              <a:rPr lang="en-US" smtClean="0"/>
              <a:pPr fontAlgn="base">
                <a:spcBef>
                  <a:spcPct val="0"/>
                </a:spcBef>
                <a:spcAft>
                  <a:spcPct val="0"/>
                </a:spcAft>
                <a:defRPr/>
              </a:pPr>
              <a:t>0</a:t>
            </a:fld>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a:spcBef>
                <a:spcPts val="0"/>
              </a:spcBef>
              <a:spcAft>
                <a:spcPts val="0"/>
              </a:spcAft>
            </a:pPr>
            <a:r>
              <a:rPr lang="en-US" sz="1800" dirty="0" smtClean="0"/>
              <a:t> </a:t>
            </a:r>
            <a:r>
              <a:rPr lang="en-US" sz="1800" b="1" dirty="0" smtClean="0"/>
              <a:t>How are the desired enrichment level and the amount of natural U feed needed related?</a:t>
            </a:r>
          </a:p>
          <a:p>
            <a:pPr lvl="1">
              <a:spcBef>
                <a:spcPts val="0"/>
              </a:spcBef>
              <a:spcAft>
                <a:spcPts val="0"/>
              </a:spcAft>
            </a:pPr>
            <a:r>
              <a:rPr lang="en-US" sz="1800" dirty="0" smtClean="0"/>
              <a:t> To get a higher enrichment, you need more feed!</a:t>
            </a:r>
          </a:p>
          <a:p>
            <a:pPr lvl="1">
              <a:spcBef>
                <a:spcPts val="0"/>
              </a:spcBef>
              <a:spcAft>
                <a:spcPts val="0"/>
              </a:spcAft>
            </a:pPr>
            <a:r>
              <a:rPr lang="en-US" sz="1800" dirty="0" smtClean="0"/>
              <a:t> What you should see</a:t>
            </a:r>
            <a:r>
              <a:rPr lang="en-US" sz="1800" baseline="0" dirty="0" smtClean="0"/>
              <a:t> from this graphic is that you need more natural U feed to produce a higher 235U enriched product.</a:t>
            </a:r>
          </a:p>
          <a:p>
            <a:pPr>
              <a:spcBef>
                <a:spcPts val="0"/>
              </a:spcBef>
              <a:spcAft>
                <a:spcPts val="0"/>
              </a:spcAft>
            </a:pPr>
            <a:r>
              <a:rPr lang="en-US" sz="1800" baseline="0" dirty="0" smtClean="0"/>
              <a:t> </a:t>
            </a:r>
            <a:r>
              <a:rPr lang="en-US" sz="1800" b="1" baseline="0" dirty="0" smtClean="0"/>
              <a:t>If you choose to have fewer stripping stages (meaning you are willing to have</a:t>
            </a:r>
            <a:r>
              <a:rPr lang="en-US" sz="1800" b="1" dirty="0" smtClean="0"/>
              <a:t> tails with a higher amount of 235U in them), for a given product mass (P) ad a given enrichment (</a:t>
            </a:r>
            <a:r>
              <a:rPr lang="en-US" sz="1800" b="1" dirty="0" err="1" smtClean="0"/>
              <a:t>xp</a:t>
            </a:r>
            <a:r>
              <a:rPr lang="en-US" sz="1800" b="1" dirty="0" smtClean="0"/>
              <a:t>) how does this impact the amount of feed you need?</a:t>
            </a:r>
            <a:endParaRPr lang="en-US" sz="1800" b="1" baseline="0" dirty="0" smtClean="0"/>
          </a:p>
          <a:p>
            <a:pPr lvl="1">
              <a:spcBef>
                <a:spcPts val="0"/>
              </a:spcBef>
              <a:spcAft>
                <a:spcPts val="0"/>
              </a:spcAft>
            </a:pPr>
            <a:r>
              <a:rPr lang="en-US" sz="1800" dirty="0" smtClean="0"/>
              <a:t> </a:t>
            </a:r>
            <a:r>
              <a:rPr lang="en-US" sz="1800" baseline="0" dirty="0" smtClean="0"/>
              <a:t>If you choose to accept a larger 235U content in your tails you would need more feed.</a:t>
            </a:r>
            <a:endParaRPr lang="en-US" sz="1800" dirty="0" smtClean="0"/>
          </a:p>
          <a:p>
            <a:pPr>
              <a:spcBef>
                <a:spcPts val="0"/>
              </a:spcBef>
              <a:spcAft>
                <a:spcPts val="0"/>
              </a:spcAft>
            </a:pPr>
            <a:r>
              <a:rPr lang="en-US" sz="1800" b="1" dirty="0" smtClean="0"/>
              <a:t> What about if you start with a higher feed enrichment?  How does the amount of feed needed change depending on its enrichment?</a:t>
            </a:r>
          </a:p>
          <a:p>
            <a:pPr lvl="1">
              <a:spcBef>
                <a:spcPts val="0"/>
              </a:spcBef>
              <a:spcAft>
                <a:spcPts val="0"/>
              </a:spcAft>
            </a:pPr>
            <a:r>
              <a:rPr lang="en-US" sz="1700" b="1" dirty="0" smtClean="0"/>
              <a:t> </a:t>
            </a:r>
            <a:r>
              <a:rPr lang="en-US" sz="1700" dirty="0" smtClean="0"/>
              <a:t>As we see on the next slide, it decreases the amount needed dramatically.</a:t>
            </a:r>
          </a:p>
          <a:p>
            <a:pPr eaLnBrk="1" hangingPunct="1"/>
            <a:r>
              <a:rPr lang="en-US" sz="1800" b="1" dirty="0" smtClean="0"/>
              <a:t>Can someone please work out for me how many centrifuges you need to create </a:t>
            </a:r>
            <a:r>
              <a:rPr lang="en-US" sz="1800" b="1" dirty="0" err="1" smtClean="0"/>
              <a:t>WGU</a:t>
            </a:r>
            <a:r>
              <a:rPr lang="en-US" sz="1800" b="1" dirty="0" smtClean="0"/>
              <a:t> for a gun-type if you have one year to do it?</a:t>
            </a:r>
          </a:p>
          <a:p>
            <a:pPr lvl="1" eaLnBrk="1" hangingPunct="1"/>
            <a:r>
              <a:rPr lang="en-US" sz="1700" b="1" dirty="0" smtClean="0"/>
              <a:t> Assume you need 75 kg and that each kg requires about 200 </a:t>
            </a:r>
            <a:r>
              <a:rPr lang="en-US" sz="1700" b="1" dirty="0" err="1" smtClean="0"/>
              <a:t>SWU</a:t>
            </a:r>
            <a:r>
              <a:rPr lang="en-US" sz="1700" b="1" dirty="0" smtClean="0"/>
              <a:t> and your centrifuges provide 5 </a:t>
            </a:r>
            <a:r>
              <a:rPr lang="en-US" sz="1700" b="1" dirty="0" err="1" smtClean="0"/>
              <a:t>SWU</a:t>
            </a:r>
            <a:r>
              <a:rPr lang="en-US" sz="1700" b="1" dirty="0" smtClean="0"/>
              <a:t> per year.</a:t>
            </a:r>
          </a:p>
          <a:p>
            <a:pPr lvl="1">
              <a:spcBef>
                <a:spcPts val="0"/>
              </a:spcBef>
              <a:spcAft>
                <a:spcPts val="0"/>
              </a:spcAft>
            </a:pPr>
            <a:endParaRPr lang="en-US" sz="1700" b="1" dirty="0" smtClean="0"/>
          </a:p>
          <a:p>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9</a:t>
            </a:fld>
            <a:endParaRPr lang="en-US" dirty="0"/>
          </a:p>
        </p:txBody>
      </p:sp>
    </p:spTree>
    <p:extLst>
      <p:ext uri="{BB962C8B-B14F-4D97-AF65-F5344CB8AC3E}">
        <p14:creationId xmlns:p14="http://schemas.microsoft.com/office/powerpoint/2010/main" val="23562942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600" dirty="0" smtClean="0"/>
              <a:t> We frequently characterize enrichment plants based on the number of SWUs.</a:t>
            </a:r>
          </a:p>
          <a:p>
            <a:r>
              <a:rPr lang="en-US" sz="1600" dirty="0" smtClean="0"/>
              <a:t> A SWU is a function of the amount of the U processes and the enrichment on a per kg basis.</a:t>
            </a:r>
          </a:p>
          <a:p>
            <a:r>
              <a:rPr lang="en-US" sz="1600" dirty="0" smtClean="0"/>
              <a:t> A SWU is basically a measure of how much energy is need to fractionate the isotopes.</a:t>
            </a:r>
          </a:p>
          <a:p>
            <a:r>
              <a:rPr lang="en-US" sz="1600" dirty="0" smtClean="0"/>
              <a:t> You should note that the amount of U235 you are willing to leave in the tails impacts how many SWU are required to enrich to a certain level.  For example, for 1 kg of 3% U235 you only need 3.8 SWU if you have tails at 0.25% but need 5.0 SWU if the tails are reduced to 0.15 %.  Basically, if you provide more feedstock and are willing to accept larger 235U content in the tails, you can reduce the number of SWUs you need for enrichment.</a:t>
            </a:r>
            <a:endParaRPr lang="en-US" sz="1600"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10</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600" dirty="0" smtClean="0"/>
              <a:t> This is an example of a generic enrichment cascade.</a:t>
            </a:r>
          </a:p>
          <a:p>
            <a:r>
              <a:rPr lang="en-US" sz="1600" dirty="0" smtClean="0"/>
              <a:t> While this graphic shows the tails from the enrichment stage recycling back to the feed stage, where the tails from one stage goes depends on the cascade configuration and the enrichments of each stage.</a:t>
            </a:r>
          </a:p>
          <a:p>
            <a:r>
              <a:rPr lang="en-US" sz="1600" dirty="0" smtClean="0"/>
              <a:t> The key is to match the depleted content from one stage to the feed content for the stage it is recycled to.</a:t>
            </a:r>
          </a:p>
          <a:p>
            <a:r>
              <a:rPr lang="en-US" sz="1600" dirty="0" smtClean="0"/>
              <a:t> In practice, it is not viable to operate an “ideal” cascade where the enrichments match perfectly so what is done is to match the flow and power requirements.  This results in the relative amounts of products and tails from each being the same but it also leads to mixing of streams that have slightly different isotopic composition.</a:t>
            </a:r>
          </a:p>
          <a:p>
            <a:r>
              <a:rPr lang="en-US" sz="1600" dirty="0" smtClean="0"/>
              <a:t> The mixing of streams leads to the ability for forensic analysis of the 234U enrichment.  In an ideal cascade, 234U is enriched (relative to 235U, that doesn’t mean you have more 234U than 235U just that the factor by which it is enriched is greater).  This allows you to garner information about how the cascade is operating.</a:t>
            </a:r>
          </a:p>
          <a:p>
            <a:r>
              <a:rPr lang="en-US" sz="1600" dirty="0" smtClean="0"/>
              <a:t> For more information, check out “Nuclear Forensic Analysis” (2</a:t>
            </a:r>
            <a:r>
              <a:rPr lang="en-US" sz="1600" baseline="30000" dirty="0" smtClean="0"/>
              <a:t>nd</a:t>
            </a:r>
            <a:r>
              <a:rPr lang="en-US" sz="1600" dirty="0" smtClean="0"/>
              <a:t> Ed) by Moody, Grant, and </a:t>
            </a:r>
            <a:r>
              <a:rPr lang="en-US" sz="1600" dirty="0" err="1" smtClean="0"/>
              <a:t>Hutcheon</a:t>
            </a:r>
            <a:r>
              <a:rPr lang="en-US" sz="1600" dirty="0" smtClean="0"/>
              <a:t> pp 96-102.</a:t>
            </a:r>
            <a:endParaRPr lang="en-US" sz="1600"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11</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800" dirty="0" smtClean="0"/>
              <a:t> This slide should be relatively easy—its just a matter of mass balance.</a:t>
            </a:r>
          </a:p>
          <a:p>
            <a:r>
              <a:rPr lang="en-US" sz="1800" b="1" dirty="0" smtClean="0"/>
              <a:t> What does equation (1) describe?  </a:t>
            </a:r>
            <a:r>
              <a:rPr lang="en-US" sz="1800" dirty="0" smtClean="0"/>
              <a:t>Balance </a:t>
            </a:r>
            <a:r>
              <a:rPr lang="en-US" sz="1800" dirty="0" smtClean="0"/>
              <a:t>the flow rates</a:t>
            </a:r>
          </a:p>
          <a:p>
            <a:r>
              <a:rPr lang="en-US" sz="1800" dirty="0" smtClean="0"/>
              <a:t> </a:t>
            </a:r>
            <a:r>
              <a:rPr lang="en-US" sz="1800" b="1" dirty="0" smtClean="0"/>
              <a:t>What </a:t>
            </a:r>
            <a:r>
              <a:rPr lang="en-US" sz="1800" b="1" dirty="0"/>
              <a:t>does equation </a:t>
            </a:r>
            <a:r>
              <a:rPr lang="en-US" sz="1800" b="1" dirty="0" smtClean="0"/>
              <a:t>(2) </a:t>
            </a:r>
            <a:r>
              <a:rPr lang="en-US" sz="1800" b="1" dirty="0"/>
              <a:t>describe? </a:t>
            </a:r>
            <a:r>
              <a:rPr lang="en-US" sz="1800" dirty="0" smtClean="0"/>
              <a:t> Balance of </a:t>
            </a:r>
            <a:r>
              <a:rPr lang="en-US" sz="1800" dirty="0" smtClean="0"/>
              <a:t>the mass flow of the isotopes</a:t>
            </a:r>
          </a:p>
          <a:p>
            <a:r>
              <a:rPr lang="en-US" sz="1800" dirty="0" smtClean="0"/>
              <a:t> </a:t>
            </a:r>
            <a:r>
              <a:rPr lang="en-US" sz="1800" b="1" dirty="0" smtClean="0"/>
              <a:t>What </a:t>
            </a:r>
            <a:r>
              <a:rPr lang="en-US" sz="1800" b="1" dirty="0"/>
              <a:t>does equation </a:t>
            </a:r>
            <a:r>
              <a:rPr lang="en-US" sz="1800" b="1" dirty="0" smtClean="0"/>
              <a:t>(3) </a:t>
            </a:r>
            <a:r>
              <a:rPr lang="en-US" sz="1800" b="1" dirty="0"/>
              <a:t>describe? </a:t>
            </a:r>
            <a:r>
              <a:rPr lang="en-US" sz="1800" dirty="0" smtClean="0"/>
              <a:t>Balance of the </a:t>
            </a:r>
            <a:r>
              <a:rPr lang="en-US" sz="1800" dirty="0" smtClean="0"/>
              <a:t>enriched isotope</a:t>
            </a:r>
          </a:p>
          <a:p>
            <a:r>
              <a:rPr lang="en-US" sz="1800" dirty="0" smtClean="0"/>
              <a:t> </a:t>
            </a:r>
            <a:r>
              <a:rPr lang="en-US" sz="1800" b="1" dirty="0" smtClean="0"/>
              <a:t>What </a:t>
            </a:r>
            <a:r>
              <a:rPr lang="en-US" sz="1800" b="1" dirty="0"/>
              <a:t>does equation </a:t>
            </a:r>
            <a:r>
              <a:rPr lang="en-US" sz="1800" b="1" dirty="0" smtClean="0"/>
              <a:t>(4) </a:t>
            </a:r>
            <a:r>
              <a:rPr lang="en-US" sz="1800" b="1" dirty="0"/>
              <a:t>describe? </a:t>
            </a:r>
            <a:r>
              <a:rPr lang="en-US" sz="1800" dirty="0" smtClean="0"/>
              <a:t>The</a:t>
            </a:r>
            <a:r>
              <a:rPr lang="en-US" sz="1800" baseline="0" dirty="0" smtClean="0"/>
              <a:t> </a:t>
            </a:r>
            <a:r>
              <a:rPr lang="en-US" sz="1800" baseline="0" dirty="0" smtClean="0"/>
              <a:t>ratio of feed to product</a:t>
            </a:r>
          </a:p>
          <a:p>
            <a:r>
              <a:rPr lang="en-US" sz="1800" b="1" dirty="0"/>
              <a:t> What does equation </a:t>
            </a:r>
            <a:r>
              <a:rPr lang="en-US" sz="1800" b="1" dirty="0" smtClean="0"/>
              <a:t>(5) </a:t>
            </a:r>
            <a:r>
              <a:rPr lang="en-US" sz="1800" b="1" dirty="0"/>
              <a:t>describe? </a:t>
            </a:r>
            <a:r>
              <a:rPr lang="en-US" sz="1800" baseline="0" dirty="0" smtClean="0"/>
              <a:t> The </a:t>
            </a:r>
            <a:r>
              <a:rPr lang="en-US" sz="1800" baseline="0" dirty="0" smtClean="0"/>
              <a:t>ratio of waste to product.</a:t>
            </a:r>
            <a:endParaRPr lang="en-US" sz="1800"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12</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800" b="1" dirty="0"/>
              <a:t> What does equation </a:t>
            </a:r>
            <a:r>
              <a:rPr lang="en-US" sz="1800" b="1" dirty="0" smtClean="0"/>
              <a:t>(6) </a:t>
            </a:r>
            <a:r>
              <a:rPr lang="en-US" sz="1800" b="1" dirty="0"/>
              <a:t>describe? </a:t>
            </a:r>
            <a:r>
              <a:rPr lang="en-US" sz="1800" dirty="0" smtClean="0"/>
              <a:t> The </a:t>
            </a:r>
            <a:r>
              <a:rPr lang="en-US" sz="1800" dirty="0" smtClean="0"/>
              <a:t>single stage separation factor as the ratio of the relative isotopic abundances of</a:t>
            </a:r>
            <a:r>
              <a:rPr lang="en-US" sz="1800" baseline="0" dirty="0" smtClean="0"/>
              <a:t> the product to the waste streams</a:t>
            </a:r>
          </a:p>
          <a:p>
            <a:r>
              <a:rPr lang="en-US" sz="1800" b="1" dirty="0"/>
              <a:t> What does equation </a:t>
            </a:r>
            <a:r>
              <a:rPr lang="en-US" sz="1800" b="1" dirty="0" smtClean="0"/>
              <a:t>(7) </a:t>
            </a:r>
            <a:r>
              <a:rPr lang="en-US" sz="1800" b="1" dirty="0"/>
              <a:t>describe? </a:t>
            </a:r>
            <a:r>
              <a:rPr lang="en-US" sz="1800" baseline="0" dirty="0" smtClean="0"/>
              <a:t> How </a:t>
            </a:r>
            <a:r>
              <a:rPr lang="en-US" sz="1800" baseline="0" dirty="0" smtClean="0"/>
              <a:t>to determine </a:t>
            </a:r>
            <a:r>
              <a:rPr lang="en-US" sz="1800" baseline="0" dirty="0" smtClean="0"/>
              <a:t>R, the isotopic ratio, </a:t>
            </a:r>
            <a:r>
              <a:rPr lang="en-US" sz="1800" baseline="0" dirty="0" smtClean="0"/>
              <a:t>given the weight </a:t>
            </a:r>
            <a:r>
              <a:rPr lang="en-US" sz="1800" baseline="0" dirty="0" smtClean="0"/>
              <a:t>fraction.</a:t>
            </a:r>
            <a:endParaRPr lang="en-US" sz="1800" baseline="0" dirty="0" smtClean="0"/>
          </a:p>
          <a:p>
            <a:r>
              <a:rPr lang="en-US" sz="1800" b="1" dirty="0"/>
              <a:t> What does equation </a:t>
            </a:r>
            <a:r>
              <a:rPr lang="en-US" sz="1800" b="1" dirty="0" smtClean="0"/>
              <a:t>(8) </a:t>
            </a:r>
            <a:r>
              <a:rPr lang="en-US" sz="1800" b="1" dirty="0"/>
              <a:t>describe? </a:t>
            </a:r>
            <a:r>
              <a:rPr lang="en-US" sz="1800" baseline="0" dirty="0" smtClean="0"/>
              <a:t>The </a:t>
            </a:r>
            <a:r>
              <a:rPr lang="en-US" sz="1800" baseline="0" dirty="0" smtClean="0"/>
              <a:t>single stage separation factor!</a:t>
            </a:r>
            <a:endParaRPr lang="en-US" sz="1800"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13</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ts val="0"/>
              </a:spcBef>
              <a:spcAft>
                <a:spcPts val="0"/>
              </a:spcAft>
            </a:pPr>
            <a:r>
              <a:rPr lang="en-US" sz="1800" dirty="0" smtClean="0"/>
              <a:t> </a:t>
            </a:r>
            <a:r>
              <a:rPr lang="en-US" sz="1800" b="1" dirty="0" smtClean="0"/>
              <a:t>How are the desired enrichment level and the amount of natural U feed needed related?</a:t>
            </a:r>
          </a:p>
          <a:p>
            <a:pPr lvl="1">
              <a:spcBef>
                <a:spcPts val="0"/>
              </a:spcBef>
              <a:spcAft>
                <a:spcPts val="0"/>
              </a:spcAft>
            </a:pPr>
            <a:r>
              <a:rPr lang="en-US" sz="1800" dirty="0"/>
              <a:t> </a:t>
            </a:r>
            <a:r>
              <a:rPr lang="en-US" sz="1800" dirty="0" smtClean="0"/>
              <a:t>To get a higher enrichment, you need more feed!</a:t>
            </a:r>
            <a:endParaRPr lang="en-US" sz="1800" dirty="0" smtClean="0"/>
          </a:p>
          <a:p>
            <a:pPr lvl="1">
              <a:spcBef>
                <a:spcPts val="0"/>
              </a:spcBef>
              <a:spcAft>
                <a:spcPts val="0"/>
              </a:spcAft>
            </a:pPr>
            <a:r>
              <a:rPr lang="en-US" sz="1800" dirty="0" smtClean="0"/>
              <a:t> </a:t>
            </a:r>
            <a:r>
              <a:rPr lang="en-US" sz="1800" dirty="0" smtClean="0"/>
              <a:t>What you should see</a:t>
            </a:r>
            <a:r>
              <a:rPr lang="en-US" sz="1800" baseline="0" dirty="0" smtClean="0"/>
              <a:t> from this graphic is that you need more natural U feed to produce a higher 235U enriched product</a:t>
            </a:r>
            <a:r>
              <a:rPr lang="en-US" sz="1800" baseline="0" dirty="0" smtClean="0"/>
              <a:t>.</a:t>
            </a:r>
          </a:p>
          <a:p>
            <a:pPr lvl="1">
              <a:spcBef>
                <a:spcPts val="0"/>
              </a:spcBef>
              <a:spcAft>
                <a:spcPts val="0"/>
              </a:spcAft>
            </a:pPr>
            <a:endParaRPr lang="en-US" sz="1800" baseline="0" dirty="0" smtClean="0"/>
          </a:p>
          <a:p>
            <a:pPr>
              <a:spcBef>
                <a:spcPts val="0"/>
              </a:spcBef>
              <a:spcAft>
                <a:spcPts val="0"/>
              </a:spcAft>
            </a:pPr>
            <a:r>
              <a:rPr lang="en-US" sz="1800" baseline="0" dirty="0" smtClean="0"/>
              <a:t> </a:t>
            </a:r>
            <a:r>
              <a:rPr lang="en-US" sz="1800" b="1" baseline="0" dirty="0" smtClean="0"/>
              <a:t>If you choose to have fewer stripping stages (meaning you are willing to have</a:t>
            </a:r>
            <a:r>
              <a:rPr lang="en-US" sz="1800" b="1" dirty="0" smtClean="0"/>
              <a:t> tails with a higher amount of 235U in them), for a given product mass (P) ad a given enrichment (</a:t>
            </a:r>
            <a:r>
              <a:rPr lang="en-US" sz="1800" b="1" dirty="0" err="1" smtClean="0"/>
              <a:t>xp</a:t>
            </a:r>
            <a:r>
              <a:rPr lang="en-US" sz="1800" b="1" dirty="0" smtClean="0"/>
              <a:t>) how does this impact the amount of feed you need?</a:t>
            </a:r>
            <a:endParaRPr lang="en-US" sz="1800" b="1" baseline="0" dirty="0" smtClean="0"/>
          </a:p>
          <a:p>
            <a:pPr lvl="1">
              <a:spcBef>
                <a:spcPts val="0"/>
              </a:spcBef>
              <a:spcAft>
                <a:spcPts val="0"/>
              </a:spcAft>
            </a:pPr>
            <a:r>
              <a:rPr lang="en-US" sz="1800" dirty="0"/>
              <a:t> </a:t>
            </a:r>
            <a:r>
              <a:rPr lang="en-US" sz="1800" baseline="0" dirty="0" smtClean="0"/>
              <a:t>If </a:t>
            </a:r>
            <a:r>
              <a:rPr lang="en-US" sz="1800" baseline="0" dirty="0" smtClean="0"/>
              <a:t>you choose to accept a larger 235U content in your tails you would need more feed</a:t>
            </a:r>
            <a:r>
              <a:rPr lang="en-US" sz="1800" baseline="0" dirty="0" smtClean="0"/>
              <a:t>.</a:t>
            </a:r>
          </a:p>
          <a:p>
            <a:pPr lvl="1">
              <a:spcBef>
                <a:spcPts val="0"/>
              </a:spcBef>
              <a:spcAft>
                <a:spcPts val="0"/>
              </a:spcAft>
            </a:pPr>
            <a:endParaRPr lang="en-US" sz="1800" dirty="0" smtClean="0"/>
          </a:p>
          <a:p>
            <a:pPr lvl="1">
              <a:spcBef>
                <a:spcPts val="0"/>
              </a:spcBef>
              <a:spcAft>
                <a:spcPts val="0"/>
              </a:spcAft>
            </a:pPr>
            <a:endParaRPr lang="en-US" sz="1800" dirty="0"/>
          </a:p>
          <a:p>
            <a:pPr lvl="1">
              <a:spcBef>
                <a:spcPts val="0"/>
              </a:spcBef>
              <a:spcAft>
                <a:spcPts val="0"/>
              </a:spcAft>
            </a:pPr>
            <a:endParaRPr lang="en-US" sz="1800" dirty="0"/>
          </a:p>
          <a:p>
            <a:pPr lvl="1">
              <a:spcBef>
                <a:spcPts val="0"/>
              </a:spcBef>
              <a:spcAft>
                <a:spcPts val="0"/>
              </a:spcAft>
            </a:pPr>
            <a:endParaRPr lang="en-US" sz="1800" dirty="0" smtClean="0"/>
          </a:p>
          <a:p>
            <a:pPr>
              <a:spcBef>
                <a:spcPts val="0"/>
              </a:spcBef>
              <a:spcAft>
                <a:spcPts val="0"/>
              </a:spcAft>
            </a:pPr>
            <a:r>
              <a:rPr lang="en-US" sz="1800" b="1" dirty="0"/>
              <a:t> </a:t>
            </a:r>
            <a:r>
              <a:rPr lang="en-US" sz="1800" b="1" dirty="0" smtClean="0"/>
              <a:t>What about if you start with a higher feed enrichment?  How does the amount of feed needed change depending on its enrichment?</a:t>
            </a:r>
          </a:p>
          <a:p>
            <a:pPr lvl="1">
              <a:spcBef>
                <a:spcPts val="0"/>
              </a:spcBef>
              <a:spcAft>
                <a:spcPts val="0"/>
              </a:spcAft>
            </a:pPr>
            <a:r>
              <a:rPr lang="en-US" sz="1700" b="1" dirty="0"/>
              <a:t> </a:t>
            </a:r>
            <a:r>
              <a:rPr lang="en-US" sz="1700" dirty="0" smtClean="0"/>
              <a:t>As we see on the next slide, it decreases </a:t>
            </a:r>
            <a:r>
              <a:rPr lang="en-US" sz="1700" dirty="0" smtClean="0"/>
              <a:t>the amount needed dramatically.</a:t>
            </a:r>
            <a:endParaRPr lang="en-US" sz="1700" b="1"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14</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800" dirty="0" smtClean="0"/>
              <a:t> This graphic shows</a:t>
            </a:r>
            <a:r>
              <a:rPr lang="en-US" sz="1800" baseline="0" dirty="0" smtClean="0"/>
              <a:t> feed requirements for natural uranium and 5% 235U with both accepting the same requirement for tails.</a:t>
            </a:r>
            <a:endParaRPr lang="en-US" sz="1800"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15</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ts val="0"/>
              </a:spcBef>
              <a:spcAft>
                <a:spcPts val="0"/>
              </a:spcAft>
            </a:pPr>
            <a:r>
              <a:rPr lang="en-US" b="1" dirty="0" smtClean="0"/>
              <a:t> Can you explain</a:t>
            </a:r>
            <a:r>
              <a:rPr lang="en-US" b="1" baseline="0" dirty="0" smtClean="0"/>
              <a:t> the cascade shown?  </a:t>
            </a:r>
            <a:endParaRPr lang="en-US" b="1" dirty="0" smtClean="0"/>
          </a:p>
          <a:p>
            <a:pPr lvl="1">
              <a:spcBef>
                <a:spcPts val="0"/>
              </a:spcBef>
              <a:spcAft>
                <a:spcPts val="0"/>
              </a:spcAft>
            </a:pPr>
            <a:r>
              <a:rPr lang="en-US" dirty="0" smtClean="0"/>
              <a:t> Each</a:t>
            </a:r>
            <a:r>
              <a:rPr lang="en-US" baseline="0" dirty="0" smtClean="0"/>
              <a:t> “box” represents a piece or unit of separation equipment, i.e. a centrifuge or a gaseous diffusion device</a:t>
            </a:r>
          </a:p>
          <a:p>
            <a:pPr lvl="1">
              <a:spcBef>
                <a:spcPts val="0"/>
              </a:spcBef>
              <a:spcAft>
                <a:spcPts val="0"/>
              </a:spcAft>
            </a:pPr>
            <a:r>
              <a:rPr lang="en-US" baseline="0" dirty="0" smtClean="0"/>
              <a:t> Each row represents a “stage.”  All the devices in a stage have the same feedstock, product, and waste </a:t>
            </a:r>
            <a:r>
              <a:rPr lang="en-US" baseline="0" dirty="0" err="1" smtClean="0"/>
              <a:t>isotopics</a:t>
            </a:r>
            <a:r>
              <a:rPr lang="en-US" baseline="0" dirty="0" smtClean="0"/>
              <a:t>.  </a:t>
            </a:r>
          </a:p>
          <a:p>
            <a:pPr marL="461963" marR="0" lvl="2" indent="0" algn="l" defTabSz="914400" rtl="0" eaLnBrk="0" fontAlgn="base" latinLnBrk="0" hangingPunct="0">
              <a:spcBef>
                <a:spcPts val="0"/>
              </a:spcBef>
              <a:spcAft>
                <a:spcPts val="0"/>
              </a:spcAft>
              <a:buClrTx/>
              <a:buSzPct val="90000"/>
              <a:buFont typeface="Courier New" pitchFamily="49" charset="0"/>
              <a:buChar char="o"/>
              <a:tabLst/>
              <a:defRPr/>
            </a:pPr>
            <a:r>
              <a:rPr lang="en-US" dirty="0" smtClean="0"/>
              <a:t> For any given row (stage) seen above, the individual units operate on UF6 of the same enrichment.</a:t>
            </a:r>
          </a:p>
          <a:p>
            <a:pPr marL="461963" marR="0" lvl="2" indent="0" algn="l" defTabSz="914400" rtl="0" eaLnBrk="0" fontAlgn="base" latinLnBrk="0" hangingPunct="0">
              <a:spcBef>
                <a:spcPts val="0"/>
              </a:spcBef>
              <a:spcAft>
                <a:spcPts val="0"/>
              </a:spcAft>
              <a:buClrTx/>
              <a:buSzPct val="90000"/>
              <a:buFont typeface="Courier New" pitchFamily="49" charset="0"/>
              <a:buChar char="o"/>
              <a:tabLst/>
              <a:defRPr/>
            </a:pPr>
            <a:r>
              <a:rPr lang="en-US" dirty="0" smtClean="0"/>
              <a:t> Ideally, the tails from a given stage are reintroduced where the enrichment level is equal.</a:t>
            </a:r>
            <a:endParaRPr lang="en-US" baseline="0" dirty="0" smtClean="0"/>
          </a:p>
          <a:p>
            <a:pPr lvl="1">
              <a:spcBef>
                <a:spcPts val="0"/>
              </a:spcBef>
              <a:spcAft>
                <a:spcPts val="0"/>
              </a:spcAft>
            </a:pPr>
            <a:r>
              <a:rPr lang="en-US" baseline="0" dirty="0" smtClean="0"/>
              <a:t> An assembly of stages is a cascade.</a:t>
            </a:r>
            <a:endParaRPr lang="en-US" dirty="0" smtClean="0"/>
          </a:p>
          <a:p>
            <a:pPr>
              <a:spcBef>
                <a:spcPts val="0"/>
              </a:spcBef>
              <a:spcAft>
                <a:spcPts val="0"/>
              </a:spcAft>
            </a:pPr>
            <a:r>
              <a:rPr lang="en-US" b="1" dirty="0" smtClean="0"/>
              <a:t> Can you describe what happens in this cascade? (which happens to be shown for 3% enrichment)</a:t>
            </a:r>
          </a:p>
          <a:p>
            <a:pPr lvl="1">
              <a:spcBef>
                <a:spcPts val="0"/>
              </a:spcBef>
              <a:spcAft>
                <a:spcPts val="0"/>
              </a:spcAft>
            </a:pPr>
            <a:r>
              <a:rPr lang="en-US" dirty="0" smtClean="0"/>
              <a:t> The initial feed (usually</a:t>
            </a:r>
            <a:r>
              <a:rPr lang="en-US" baseline="0" dirty="0" smtClean="0"/>
              <a:t> 0.7% U235) in its working form, UF6, is introduced to the cascade.  This “stage” will always have the most mass of any given stage.</a:t>
            </a:r>
          </a:p>
          <a:p>
            <a:pPr marL="285750" marR="0" lvl="1" indent="0" algn="l" defTabSz="914400" rtl="0" eaLnBrk="0" fontAlgn="base" latinLnBrk="0" hangingPunct="0">
              <a:spcBef>
                <a:spcPts val="0"/>
              </a:spcBef>
              <a:spcAft>
                <a:spcPts val="0"/>
              </a:spcAft>
              <a:buClrTx/>
              <a:buSzPct val="90000"/>
              <a:buFont typeface="Courier New" pitchFamily="49" charset="0"/>
              <a:buChar char="o"/>
              <a:tabLst/>
              <a:defRPr/>
            </a:pPr>
            <a:r>
              <a:rPr lang="en-US" baseline="0" dirty="0" smtClean="0"/>
              <a:t> The units in a stage operate in parallel to enrich the UF6 in 235U</a:t>
            </a:r>
          </a:p>
          <a:p>
            <a:pPr lvl="1">
              <a:spcBef>
                <a:spcPts val="0"/>
              </a:spcBef>
              <a:spcAft>
                <a:spcPts val="0"/>
              </a:spcAft>
            </a:pPr>
            <a:r>
              <a:rPr lang="en-US" dirty="0" smtClean="0"/>
              <a:t> The enriched gas (product) is passed to the next higher stage where it is further enriched and passed upward.</a:t>
            </a:r>
          </a:p>
          <a:p>
            <a:pPr lvl="1">
              <a:spcBef>
                <a:spcPts val="0"/>
              </a:spcBef>
              <a:spcAft>
                <a:spcPts val="0"/>
              </a:spcAft>
            </a:pPr>
            <a:r>
              <a:rPr lang="en-US" dirty="0" smtClean="0"/>
              <a:t> The number of stages in the enrichment section determines the final enrichment.</a:t>
            </a:r>
          </a:p>
          <a:p>
            <a:pPr lvl="1">
              <a:spcBef>
                <a:spcPts val="0"/>
              </a:spcBef>
              <a:spcAft>
                <a:spcPts val="0"/>
              </a:spcAft>
            </a:pPr>
            <a:r>
              <a:rPr lang="en-US" dirty="0" smtClean="0"/>
              <a:t> Enrichment to weapons grade would require many more stages in the enrichment section or would require the re-cycling of the 3% enriched as feedstock</a:t>
            </a:r>
            <a:r>
              <a:rPr lang="en-US" baseline="0" dirty="0" smtClean="0"/>
              <a:t> into another cascade where it could be further enriched.</a:t>
            </a:r>
          </a:p>
          <a:p>
            <a:pPr lvl="1">
              <a:spcBef>
                <a:spcPts val="0"/>
              </a:spcBef>
              <a:spcAft>
                <a:spcPts val="0"/>
              </a:spcAft>
            </a:pPr>
            <a:r>
              <a:rPr lang="en-US" baseline="0" dirty="0" smtClean="0"/>
              <a:t> The depleted UF6, called waste or tails, is passed downward to the stage below where it is re-enriched.</a:t>
            </a:r>
          </a:p>
          <a:p>
            <a:pPr lvl="1">
              <a:spcBef>
                <a:spcPts val="0"/>
              </a:spcBef>
              <a:spcAft>
                <a:spcPts val="0"/>
              </a:spcAft>
            </a:pPr>
            <a:r>
              <a:rPr lang="en-US" baseline="0" dirty="0" smtClean="0"/>
              <a:t> The product from each stage in the stripping section is then passed upwards</a:t>
            </a:r>
            <a:r>
              <a:rPr lang="en-US" dirty="0" smtClean="0"/>
              <a:t> and the tails are passed downward for further stripping.</a:t>
            </a:r>
            <a:endParaRPr lang="en-US" dirty="0"/>
          </a:p>
          <a:p>
            <a:pPr>
              <a:spcBef>
                <a:spcPts val="0"/>
              </a:spcBef>
              <a:spcAft>
                <a:spcPts val="0"/>
              </a:spcAft>
            </a:pPr>
            <a:r>
              <a:rPr lang="en-US" b="1" dirty="0"/>
              <a:t> What explains the shape?</a:t>
            </a:r>
          </a:p>
          <a:p>
            <a:pPr lvl="1">
              <a:spcBef>
                <a:spcPts val="0"/>
              </a:spcBef>
              <a:spcAft>
                <a:spcPts val="0"/>
              </a:spcAft>
            </a:pPr>
            <a:r>
              <a:rPr lang="en-US" dirty="0"/>
              <a:t> The quantity of 238U in the cascade is much greater than the quantity of 235U so each successive step in the cascade must be smaller (larger) than the previous step for the enrichment (stripper) stages. </a:t>
            </a:r>
          </a:p>
          <a:p>
            <a:pPr>
              <a:spcBef>
                <a:spcPts val="0"/>
              </a:spcBef>
              <a:spcAft>
                <a:spcPts val="0"/>
              </a:spcAft>
            </a:pPr>
            <a:r>
              <a:rPr lang="en-US" dirty="0" smtClean="0"/>
              <a:t> Note that each stage (and each unit) consumes power to drive the units in that stage so the design of a cascade is a trade-off between the cost of that power and the enrichment of the U235 that appears in the product of the cascade as well as the depletion of the tails.</a:t>
            </a:r>
          </a:p>
          <a:p>
            <a:pPr>
              <a:spcBef>
                <a:spcPts val="0"/>
              </a:spcBef>
              <a:spcAft>
                <a:spcPts val="0"/>
              </a:spcAft>
            </a:pPr>
            <a:r>
              <a:rPr lang="en-US" dirty="0"/>
              <a:t> </a:t>
            </a:r>
            <a:r>
              <a:rPr lang="en-US" dirty="0" smtClean="0"/>
              <a:t>The final tails of the enrichment plants are the source of the DU that you may encounter in your military career.</a:t>
            </a:r>
            <a:endParaRPr lang="en-US" dirty="0" smtClean="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16</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en-US" sz="1800" dirty="0" smtClean="0"/>
              <a:t> </a:t>
            </a:r>
            <a:r>
              <a:rPr lang="en-US" sz="1800" b="1" dirty="0"/>
              <a:t>What does equation </a:t>
            </a:r>
            <a:r>
              <a:rPr lang="en-US" sz="1800" b="1" dirty="0" smtClean="0"/>
              <a:t>(9) </a:t>
            </a:r>
            <a:r>
              <a:rPr lang="en-US" sz="1800" b="1" dirty="0"/>
              <a:t>describe? </a:t>
            </a:r>
            <a:r>
              <a:rPr lang="en-US" sz="1800" dirty="0"/>
              <a:t> </a:t>
            </a:r>
            <a:r>
              <a:rPr lang="en-US" sz="1800" dirty="0" smtClean="0"/>
              <a:t>The number of stages in an ideal cascade for a given  enrichment with a known separation factor.</a:t>
            </a:r>
          </a:p>
          <a:p>
            <a:pPr eaLnBrk="1" hangingPunct="1"/>
            <a:endParaRPr lang="en-US" sz="1800" dirty="0"/>
          </a:p>
          <a:p>
            <a:pPr eaLnBrk="1" hangingPunct="1"/>
            <a:endParaRPr lang="en-US" sz="1800" dirty="0" smtClean="0"/>
          </a:p>
          <a:p>
            <a:pPr eaLnBrk="1" hangingPunct="1"/>
            <a:endParaRPr lang="en-US" sz="1800" dirty="0"/>
          </a:p>
          <a:p>
            <a:pPr eaLnBrk="1" hangingPunct="1"/>
            <a:endParaRPr lang="en-US" sz="1800" dirty="0" smtClean="0"/>
          </a:p>
          <a:p>
            <a:pPr eaLnBrk="1" hangingPunct="1"/>
            <a:endParaRPr lang="en-US" sz="1800" dirty="0"/>
          </a:p>
          <a:p>
            <a:pPr eaLnBrk="1" hangingPunct="1"/>
            <a:endParaRPr lang="en-US" sz="1800" dirty="0" smtClean="0"/>
          </a:p>
          <a:p>
            <a:pPr eaLnBrk="1" hangingPunct="1"/>
            <a:endParaRPr lang="en-US" sz="1800" dirty="0"/>
          </a:p>
          <a:p>
            <a:pPr eaLnBrk="1" hangingPunct="1"/>
            <a:endParaRPr lang="en-US" sz="1800" dirty="0" smtClean="0"/>
          </a:p>
          <a:p>
            <a:pPr eaLnBrk="1" hangingPunct="1"/>
            <a:endParaRPr lang="en-US" sz="1800" dirty="0"/>
          </a:p>
          <a:p>
            <a:pPr eaLnBrk="1" hangingPunct="1"/>
            <a:endParaRPr lang="en-US" sz="1800" b="1" dirty="0" smtClean="0"/>
          </a:p>
          <a:p>
            <a:pPr eaLnBrk="1" hangingPunct="1"/>
            <a:r>
              <a:rPr lang="en-US" sz="1800" b="1" dirty="0" smtClean="0"/>
              <a:t> Can </a:t>
            </a:r>
            <a:r>
              <a:rPr lang="en-US" sz="1800" b="1" dirty="0"/>
              <a:t>someone please work out for me how many centrifuges you need to create </a:t>
            </a:r>
            <a:r>
              <a:rPr lang="en-US" sz="1800" b="1" dirty="0" err="1"/>
              <a:t>WGU</a:t>
            </a:r>
            <a:r>
              <a:rPr lang="en-US" sz="1800" b="1" dirty="0"/>
              <a:t> for a gun-type if you have one year to do it</a:t>
            </a:r>
            <a:r>
              <a:rPr lang="en-US" sz="1800" b="1" dirty="0" smtClean="0"/>
              <a:t>?</a:t>
            </a:r>
          </a:p>
          <a:p>
            <a:pPr lvl="1" eaLnBrk="1" hangingPunct="1"/>
            <a:r>
              <a:rPr lang="en-US" sz="1700" b="1" dirty="0"/>
              <a:t> </a:t>
            </a:r>
            <a:r>
              <a:rPr lang="en-US" sz="1700" b="1" dirty="0" smtClean="0"/>
              <a:t>Assume you need 75 kg and that each kg requires about 200 </a:t>
            </a:r>
            <a:r>
              <a:rPr lang="en-US" sz="1700" b="1" dirty="0" err="1" smtClean="0"/>
              <a:t>SWU</a:t>
            </a:r>
            <a:r>
              <a:rPr lang="en-US" sz="1700" b="1" dirty="0" smtClean="0"/>
              <a:t> and your centrifuges provide 5 </a:t>
            </a:r>
            <a:r>
              <a:rPr lang="en-US" sz="1700" b="1" dirty="0" err="1" smtClean="0"/>
              <a:t>SWU</a:t>
            </a:r>
            <a:r>
              <a:rPr lang="en-US" sz="1700" b="1" dirty="0" smtClean="0"/>
              <a:t> per year.</a:t>
            </a:r>
            <a:endParaRPr lang="en-US" sz="1700" b="1" dirty="0"/>
          </a:p>
          <a:p>
            <a:pPr eaLnBrk="1" hangingPunct="1"/>
            <a:endParaRPr lang="en-US" sz="1800" dirty="0" smtClean="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17</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2000" dirty="0" smtClean="0"/>
              <a:t> For the U-weapon:</a:t>
            </a:r>
          </a:p>
          <a:p>
            <a:pPr lvl="1"/>
            <a:r>
              <a:rPr lang="en-US" sz="2000" dirty="0" smtClean="0"/>
              <a:t> Each kg of </a:t>
            </a:r>
            <a:r>
              <a:rPr lang="en-US" sz="2000" dirty="0" err="1" smtClean="0"/>
              <a:t>WGU</a:t>
            </a:r>
            <a:r>
              <a:rPr lang="en-US" sz="2000" dirty="0" smtClean="0"/>
              <a:t> requires about 200 </a:t>
            </a:r>
            <a:r>
              <a:rPr lang="en-US" sz="2000" dirty="0" err="1" smtClean="0"/>
              <a:t>SWU</a:t>
            </a:r>
            <a:r>
              <a:rPr lang="en-US" sz="2000" dirty="0" smtClean="0"/>
              <a:t>/kg.</a:t>
            </a:r>
          </a:p>
          <a:p>
            <a:pPr lvl="1"/>
            <a:r>
              <a:rPr lang="en-US" sz="2000" dirty="0" smtClean="0"/>
              <a:t> Each centrifuge is worth about 5 </a:t>
            </a:r>
            <a:r>
              <a:rPr lang="en-US" sz="2000" dirty="0" err="1" smtClean="0"/>
              <a:t>SWU</a:t>
            </a:r>
            <a:r>
              <a:rPr lang="en-US" sz="2000" dirty="0" smtClean="0"/>
              <a:t>/</a:t>
            </a:r>
            <a:r>
              <a:rPr lang="en-US" sz="2000" dirty="0" err="1" smtClean="0"/>
              <a:t>yr</a:t>
            </a:r>
            <a:endParaRPr lang="en-US" sz="2000" dirty="0"/>
          </a:p>
          <a:p>
            <a:pPr lvl="1"/>
            <a:r>
              <a:rPr lang="en-US" sz="2000" dirty="0" smtClean="0"/>
              <a:t> You need 75 kg of </a:t>
            </a:r>
            <a:r>
              <a:rPr lang="en-US" sz="2000" dirty="0" err="1" smtClean="0"/>
              <a:t>WGU</a:t>
            </a:r>
            <a:r>
              <a:rPr lang="en-US" sz="2000" dirty="0" smtClean="0"/>
              <a:t> therefore</a:t>
            </a:r>
          </a:p>
          <a:p>
            <a:pPr lvl="1"/>
            <a:r>
              <a:rPr lang="en-US" sz="2000" dirty="0" smtClean="0"/>
              <a:t> (</a:t>
            </a:r>
            <a:r>
              <a:rPr lang="en-US" sz="2000" dirty="0" smtClean="0"/>
              <a:t>75 kg </a:t>
            </a:r>
            <a:r>
              <a:rPr lang="en-US" sz="2000" dirty="0" err="1" smtClean="0"/>
              <a:t>WGU</a:t>
            </a:r>
            <a:r>
              <a:rPr lang="en-US" sz="2000" dirty="0" smtClean="0"/>
              <a:t>) * (200SWU/kg) / (1 </a:t>
            </a:r>
            <a:r>
              <a:rPr lang="en-US" sz="2000" dirty="0" err="1" smtClean="0"/>
              <a:t>yr</a:t>
            </a:r>
            <a:r>
              <a:rPr lang="en-US" sz="2000" dirty="0" smtClean="0"/>
              <a:t> * 5 </a:t>
            </a:r>
            <a:r>
              <a:rPr lang="en-US" sz="2000" dirty="0" err="1" smtClean="0"/>
              <a:t>SWU</a:t>
            </a:r>
            <a:r>
              <a:rPr lang="en-US" sz="2000" dirty="0" smtClean="0"/>
              <a:t>/[</a:t>
            </a:r>
            <a:r>
              <a:rPr lang="en-US" sz="2000" dirty="0" err="1" smtClean="0"/>
              <a:t>centrifuge.yr</a:t>
            </a:r>
            <a:r>
              <a:rPr lang="en-US" sz="2000" dirty="0" smtClean="0"/>
              <a:t>]) = 75*200/5 = 75*40 = 3000 centrifuges</a:t>
            </a:r>
          </a:p>
          <a:p>
            <a:endParaRPr lang="en-US" sz="2000" dirty="0"/>
          </a:p>
          <a:p>
            <a:r>
              <a:rPr lang="en-US" sz="2000" dirty="0" smtClean="0"/>
              <a:t> You can work out the Pu weapon on your own.</a:t>
            </a:r>
          </a:p>
          <a:p>
            <a:r>
              <a:rPr lang="en-US" sz="2000" dirty="0"/>
              <a:t> </a:t>
            </a:r>
            <a:r>
              <a:rPr lang="en-US" sz="2000" dirty="0" smtClean="0"/>
              <a:t>And you can also work out the associated electric bill!</a:t>
            </a:r>
            <a:endParaRPr lang="en-US" sz="2000" dirty="0" smtClean="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18</a:t>
            </a:fld>
            <a:endParaRPr lang="en-US" dirty="0"/>
          </a:p>
        </p:txBody>
      </p:sp>
    </p:spTree>
    <p:extLst>
      <p:ext uri="{BB962C8B-B14F-4D97-AF65-F5344CB8AC3E}">
        <p14:creationId xmlns:p14="http://schemas.microsoft.com/office/powerpoint/2010/main" val="3961340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800" b="1" dirty="0" smtClean="0"/>
              <a:t> Which of the enrichment methods are current production methods, legacy methods (previously used but now retired), and prototype methods?</a:t>
            </a:r>
          </a:p>
          <a:p>
            <a:pPr lvl="1"/>
            <a:r>
              <a:rPr lang="en-US" sz="1800" dirty="0" smtClean="0"/>
              <a:t> Current—gaseous</a:t>
            </a:r>
            <a:r>
              <a:rPr lang="en-US" sz="1800" baseline="0" dirty="0" smtClean="0"/>
              <a:t> centrifuge, Laser Isotope Separation (</a:t>
            </a:r>
            <a:r>
              <a:rPr lang="en-US" sz="1800" baseline="0" dirty="0" err="1" smtClean="0"/>
              <a:t>SILEX</a:t>
            </a:r>
            <a:r>
              <a:rPr lang="en-US" sz="1800" baseline="0" dirty="0" smtClean="0"/>
              <a:t>-separation of isotopes by laser excitation), gaseous diffusion</a:t>
            </a:r>
          </a:p>
          <a:p>
            <a:pPr lvl="1"/>
            <a:r>
              <a:rPr lang="en-US" sz="1800" baseline="0" dirty="0" smtClean="0"/>
              <a:t> Legacy—electromagnetic (</a:t>
            </a:r>
            <a:r>
              <a:rPr lang="en-US" sz="1800" baseline="0" dirty="0" err="1" smtClean="0"/>
              <a:t>calutron</a:t>
            </a:r>
            <a:r>
              <a:rPr lang="en-US" sz="1800" baseline="0" dirty="0" smtClean="0"/>
              <a:t>), aerodynamic nozzle</a:t>
            </a:r>
          </a:p>
          <a:p>
            <a:pPr lvl="1"/>
            <a:r>
              <a:rPr lang="en-US" sz="1800" baseline="0" dirty="0" smtClean="0"/>
              <a:t> Prototype methods—</a:t>
            </a:r>
            <a:r>
              <a:rPr lang="en-US" sz="1800" baseline="0" dirty="0" err="1" smtClean="0"/>
              <a:t>AVLIS</a:t>
            </a:r>
            <a:r>
              <a:rPr lang="en-US" sz="1800" baseline="0" dirty="0" smtClean="0"/>
              <a:t>, Chemical separation</a:t>
            </a:r>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a:t>
            </a:fld>
            <a:endParaRPr lang="en-US" dirty="0"/>
          </a:p>
        </p:txBody>
      </p:sp>
    </p:spTree>
    <p:extLst>
      <p:ext uri="{BB962C8B-B14F-4D97-AF65-F5344CB8AC3E}">
        <p14:creationId xmlns:p14="http://schemas.microsoft.com/office/powerpoint/2010/main" val="37968950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800" dirty="0" smtClean="0"/>
              <a:t> The point of this</a:t>
            </a:r>
            <a:r>
              <a:rPr lang="en-US" sz="1800" baseline="0" dirty="0" smtClean="0"/>
              <a:t> slide is that for an enrichment facility of a given capacity, you can have vastly different results.</a:t>
            </a:r>
          </a:p>
          <a:p>
            <a:r>
              <a:rPr lang="en-US" sz="1800" baseline="0" dirty="0" smtClean="0"/>
              <a:t> Of course, we should note that the CONFIGURATION of the plant will be different</a:t>
            </a:r>
            <a:r>
              <a:rPr lang="en-US" sz="1800" baseline="0" dirty="0" smtClean="0"/>
              <a:t>.</a:t>
            </a:r>
            <a:endParaRPr lang="en-US" sz="1800" baseline="0" dirty="0" smtClean="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19</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76404" y="2760606"/>
            <a:ext cx="6698827" cy="6535794"/>
          </a:xfrm>
        </p:spPr>
        <p:txBody>
          <a:bodyPr>
            <a:normAutofit/>
          </a:bodyPr>
          <a:lstStyle/>
          <a:p>
            <a:r>
              <a:rPr lang="en-US" sz="1800" dirty="0" smtClean="0"/>
              <a:t> There are just some heuristics.</a:t>
            </a:r>
            <a:endParaRPr lang="en-US" sz="1800"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20</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800" dirty="0" smtClean="0"/>
              <a:t> Marginal deployment does not mean marginal effectiveness.  Although in the case of thermal diffusion that</a:t>
            </a:r>
            <a:r>
              <a:rPr lang="en-US" sz="1800" baseline="0" dirty="0" smtClean="0"/>
              <a:t> may be true.</a:t>
            </a:r>
            <a:endParaRPr lang="en-US" sz="1800"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21</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ts val="0"/>
              </a:spcBef>
              <a:spcAft>
                <a:spcPts val="0"/>
              </a:spcAft>
            </a:pPr>
            <a:r>
              <a:rPr lang="en-US" sz="1800" dirty="0" smtClean="0"/>
              <a:t> We’ve just introduced you to the types of uranium enrichment and we previously talked about SWUs.</a:t>
            </a:r>
          </a:p>
          <a:p>
            <a:pPr>
              <a:spcBef>
                <a:spcPts val="0"/>
              </a:spcBef>
              <a:spcAft>
                <a:spcPts val="0"/>
              </a:spcAft>
            </a:pPr>
            <a:r>
              <a:rPr lang="en-US" sz="1800" dirty="0" smtClean="0"/>
              <a:t> Here is a comparison of several of the techniques.</a:t>
            </a:r>
          </a:p>
          <a:p>
            <a:pPr>
              <a:spcBef>
                <a:spcPts val="0"/>
              </a:spcBef>
              <a:spcAft>
                <a:spcPts val="0"/>
              </a:spcAft>
            </a:pPr>
            <a:r>
              <a:rPr lang="en-US" sz="1800" dirty="0" smtClean="0"/>
              <a:t> As we go through this lesson, you will gain a greater understanding of the “why” behind the differences</a:t>
            </a:r>
            <a:r>
              <a:rPr lang="en-US" sz="1800" baseline="0" dirty="0" smtClean="0"/>
              <a:t> that are noted in this simple chart.</a:t>
            </a:r>
            <a:endParaRPr lang="en-US" sz="1800" dirty="0" smtClean="0"/>
          </a:p>
          <a:p>
            <a:pPr>
              <a:spcBef>
                <a:spcPts val="0"/>
              </a:spcBef>
              <a:spcAft>
                <a:spcPts val="0"/>
              </a:spcAft>
            </a:pPr>
            <a:r>
              <a:rPr lang="en-US" sz="1800" dirty="0" smtClean="0"/>
              <a:t> There is a lot</a:t>
            </a:r>
            <a:r>
              <a:rPr lang="en-US" sz="1800" baseline="0" dirty="0" smtClean="0"/>
              <a:t> of important information:</a:t>
            </a:r>
          </a:p>
          <a:p>
            <a:pPr lvl="1">
              <a:spcBef>
                <a:spcPts val="0"/>
              </a:spcBef>
              <a:spcAft>
                <a:spcPts val="0"/>
              </a:spcAft>
            </a:pPr>
            <a:r>
              <a:rPr lang="en-US" sz="1800" baseline="0" dirty="0" smtClean="0"/>
              <a:t> Column (2): Note the relative magnitude of these numbers.  </a:t>
            </a:r>
          </a:p>
          <a:p>
            <a:pPr lvl="1">
              <a:spcBef>
                <a:spcPts val="0"/>
              </a:spcBef>
              <a:spcAft>
                <a:spcPts val="0"/>
              </a:spcAft>
            </a:pPr>
            <a:r>
              <a:rPr lang="en-US" sz="1800" baseline="0" dirty="0" smtClean="0"/>
              <a:t> Column (3): # of stages.  As you might expect, larger separation factors equate to fewer stages needed</a:t>
            </a:r>
          </a:p>
          <a:p>
            <a:pPr lvl="1">
              <a:spcBef>
                <a:spcPts val="0"/>
              </a:spcBef>
              <a:spcAft>
                <a:spcPts val="0"/>
              </a:spcAft>
            </a:pPr>
            <a:r>
              <a:rPr lang="en-US" sz="1800" baseline="0" dirty="0" smtClean="0"/>
              <a:t> Column (4): kWh/SWU.  Massive power signatures for some methods?</a:t>
            </a:r>
          </a:p>
          <a:p>
            <a:pPr lvl="1">
              <a:spcBef>
                <a:spcPts val="0"/>
              </a:spcBef>
              <a:spcAft>
                <a:spcPts val="0"/>
              </a:spcAft>
            </a:pPr>
            <a:r>
              <a:rPr lang="en-US" sz="1800" baseline="0" dirty="0" smtClean="0"/>
              <a:t> Column (5): kW for 4000 SWU/yr.  Here we are putting apples to apples so you can see the relative power requirements.</a:t>
            </a:r>
            <a:endParaRPr lang="en-US" sz="1800" dirty="0" smtClean="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22</a:t>
            </a:fld>
            <a:endParaRPr lang="en-US" dirty="0"/>
          </a:p>
        </p:txBody>
      </p:sp>
    </p:spTree>
    <p:extLst>
      <p:ext uri="{BB962C8B-B14F-4D97-AF65-F5344CB8AC3E}">
        <p14:creationId xmlns:p14="http://schemas.microsoft.com/office/powerpoint/2010/main" val="14467277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ts val="0"/>
              </a:spcBef>
              <a:spcAft>
                <a:spcPts val="0"/>
              </a:spcAft>
            </a:pPr>
            <a:r>
              <a:rPr lang="en-US" sz="2000" dirty="0" smtClean="0"/>
              <a:t> Gaseous diffusion</a:t>
            </a:r>
          </a:p>
          <a:p>
            <a:pPr lvl="1">
              <a:spcBef>
                <a:spcPts val="0"/>
              </a:spcBef>
              <a:spcAft>
                <a:spcPts val="0"/>
              </a:spcAft>
            </a:pPr>
            <a:r>
              <a:rPr lang="en-US" sz="2000" dirty="0" smtClean="0"/>
              <a:t>Approximately 40% of worldwide separation technology (accounted for 95% in 1978) </a:t>
            </a:r>
          </a:p>
          <a:p>
            <a:pPr lvl="1">
              <a:spcBef>
                <a:spcPts val="0"/>
              </a:spcBef>
              <a:spcAft>
                <a:spcPts val="0"/>
              </a:spcAft>
            </a:pPr>
            <a:r>
              <a:rPr lang="en-US" sz="2000" dirty="0" smtClean="0"/>
              <a:t>Being replaced by gas centrifuge</a:t>
            </a:r>
          </a:p>
          <a:p>
            <a:pPr lvl="0">
              <a:spcBef>
                <a:spcPts val="0"/>
              </a:spcBef>
              <a:spcAft>
                <a:spcPts val="0"/>
              </a:spcAft>
            </a:pPr>
            <a:r>
              <a:rPr lang="en-US" sz="2000" dirty="0" smtClean="0"/>
              <a:t> Need</a:t>
            </a:r>
            <a:r>
              <a:rPr lang="en-US" sz="2000" baseline="0" dirty="0" smtClean="0"/>
              <a:t> ~ 4000 stages and several months for HEU enrichment (since a very small separation factor)</a:t>
            </a:r>
          </a:p>
          <a:p>
            <a:pPr>
              <a:spcBef>
                <a:spcPts val="0"/>
              </a:spcBef>
              <a:spcAft>
                <a:spcPts val="0"/>
              </a:spcAft>
            </a:pPr>
            <a:r>
              <a:rPr lang="en-US" sz="2000" dirty="0" smtClean="0"/>
              <a:t> Commonly</a:t>
            </a:r>
            <a:r>
              <a:rPr lang="en-US" sz="2000" baseline="0" dirty="0" smtClean="0"/>
              <a:t> used process for overt uranium enrichment</a:t>
            </a:r>
          </a:p>
          <a:p>
            <a:pPr>
              <a:spcBef>
                <a:spcPts val="0"/>
              </a:spcBef>
              <a:spcAft>
                <a:spcPts val="0"/>
              </a:spcAft>
            </a:pPr>
            <a:r>
              <a:rPr lang="en-US" sz="2000" baseline="0" dirty="0" smtClean="0"/>
              <a:t> Staggering energy requirements make it an unlikely option for covert enrichment</a:t>
            </a:r>
            <a:endParaRPr lang="en-US" sz="2000" dirty="0" smtClean="0"/>
          </a:p>
          <a:p>
            <a:pPr lvl="0">
              <a:spcBef>
                <a:spcPts val="0"/>
              </a:spcBef>
              <a:spcAft>
                <a:spcPts val="0"/>
              </a:spcAft>
            </a:pPr>
            <a:endParaRPr lang="en-US" sz="2000" dirty="0" smtClean="0"/>
          </a:p>
          <a:p>
            <a:pPr marL="0" marR="0" indent="0" algn="l" defTabSz="914400" rtl="0" eaLnBrk="0" fontAlgn="base" latinLnBrk="0" hangingPunct="0">
              <a:lnSpc>
                <a:spcPct val="100000"/>
              </a:lnSpc>
              <a:spcBef>
                <a:spcPts val="0"/>
              </a:spcBef>
              <a:spcAft>
                <a:spcPts val="0"/>
              </a:spcAft>
              <a:buClrTx/>
              <a:buSzPct val="90000"/>
              <a:buFont typeface="Courier New" pitchFamily="49" charset="0"/>
              <a:buChar char="o"/>
              <a:tabLst/>
              <a:defRPr/>
            </a:pPr>
            <a:endParaRPr lang="en-US" sz="2000"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23</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ts val="0"/>
              </a:spcBef>
              <a:spcAft>
                <a:spcPts val="0"/>
              </a:spcAft>
            </a:pPr>
            <a:r>
              <a:rPr lang="en-US" sz="1600" dirty="0" smtClean="0"/>
              <a:t> The main concept is that thermal equilibrium</a:t>
            </a:r>
            <a:r>
              <a:rPr lang="en-US" sz="1600" baseline="0" dirty="0" smtClean="0"/>
              <a:t> within the container means the molecules will all have the same kinetic energy.</a:t>
            </a:r>
          </a:p>
          <a:p>
            <a:pPr>
              <a:spcBef>
                <a:spcPts val="0"/>
              </a:spcBef>
              <a:spcAft>
                <a:spcPts val="0"/>
              </a:spcAft>
            </a:pPr>
            <a:r>
              <a:rPr lang="en-US" sz="1600" baseline="0" dirty="0" smtClean="0"/>
              <a:t> Since the 238UF6 has a larger mass, it will have a smaller velocity than 235UF6 at the same kinetic energy.</a:t>
            </a:r>
          </a:p>
          <a:p>
            <a:pPr>
              <a:spcBef>
                <a:spcPts val="0"/>
              </a:spcBef>
              <a:spcAft>
                <a:spcPts val="0"/>
              </a:spcAft>
            </a:pPr>
            <a:r>
              <a:rPr lang="en-US" sz="1600" baseline="0" dirty="0" smtClean="0"/>
              <a:t> Since the 235UF6 has a larger velocity, it will try to penetrate the barrier more often than the 238UF6 so a higher relative fraction of the 235UF6 will pass through the barrier.</a:t>
            </a:r>
          </a:p>
          <a:p>
            <a:pPr>
              <a:spcBef>
                <a:spcPts val="0"/>
              </a:spcBef>
              <a:spcAft>
                <a:spcPts val="0"/>
              </a:spcAft>
            </a:pPr>
            <a:r>
              <a:rPr lang="en-US" sz="1600" baseline="0" dirty="0" smtClean="0"/>
              <a:t> Thus, the product will be “enriched” in 235UF6 content.</a:t>
            </a:r>
          </a:p>
          <a:p>
            <a:pPr>
              <a:spcBef>
                <a:spcPts val="0"/>
              </a:spcBef>
              <a:spcAft>
                <a:spcPts val="0"/>
              </a:spcAft>
            </a:pPr>
            <a:r>
              <a:rPr lang="en-US" sz="1600" baseline="0" dirty="0" smtClean="0"/>
              <a:t> The ratio of the masses is 352/349 (235UF6 / 238UF6) and, with the relation for kinetic energy (mv^2/2) we should achieve a separation factor of (352 / 349)^(1/2) =1.0043.</a:t>
            </a:r>
          </a:p>
          <a:p>
            <a:pPr>
              <a:spcBef>
                <a:spcPts val="0"/>
              </a:spcBef>
              <a:spcAft>
                <a:spcPts val="0"/>
              </a:spcAft>
            </a:pPr>
            <a:r>
              <a:rPr lang="en-US" sz="1600" baseline="0" dirty="0" smtClean="0"/>
              <a:t> This method is possible because the F has a single stable isotope.</a:t>
            </a:r>
          </a:p>
          <a:p>
            <a:pPr>
              <a:spcBef>
                <a:spcPts val="0"/>
              </a:spcBef>
              <a:spcAft>
                <a:spcPts val="0"/>
              </a:spcAft>
            </a:pPr>
            <a:r>
              <a:rPr lang="en-US" sz="1600" baseline="0" dirty="0" smtClean="0"/>
              <a:t> As previously discussed, UF6 is reactive so the barrier material must be corrosion resistant.</a:t>
            </a:r>
          </a:p>
          <a:p>
            <a:pPr>
              <a:spcBef>
                <a:spcPts val="0"/>
              </a:spcBef>
              <a:spcAft>
                <a:spcPts val="0"/>
              </a:spcAft>
            </a:pPr>
            <a:r>
              <a:rPr lang="en-US" sz="1600" baseline="0" dirty="0" smtClean="0"/>
              <a:t> Additionally, the holes in the barrier must have a diameter smaller than the MFP of the molecule to be separated.  (If the molecules were to make collisions within the barrier, </a:t>
            </a:r>
            <a:r>
              <a:rPr lang="en-US" sz="1600" baseline="0" dirty="0" err="1" smtClean="0"/>
              <a:t>equipartition</a:t>
            </a:r>
            <a:r>
              <a:rPr lang="en-US" sz="1600" baseline="0" dirty="0" smtClean="0"/>
              <a:t> of energy would make the separation method ineffective.)</a:t>
            </a:r>
          </a:p>
          <a:p>
            <a:pPr>
              <a:spcBef>
                <a:spcPts val="0"/>
              </a:spcBef>
              <a:spcAft>
                <a:spcPts val="0"/>
              </a:spcAft>
            </a:pPr>
            <a:r>
              <a:rPr lang="en-US" sz="1600" baseline="0" dirty="0" smtClean="0"/>
              <a:t> Additionally, the barrier must be thin enough so that it has sufficient permeability at low energies.</a:t>
            </a:r>
          </a:p>
          <a:p>
            <a:pPr>
              <a:spcBef>
                <a:spcPts val="0"/>
              </a:spcBef>
              <a:spcAft>
                <a:spcPts val="0"/>
              </a:spcAft>
            </a:pPr>
            <a:r>
              <a:rPr lang="en-US" sz="1600" baseline="0" dirty="0" smtClean="0"/>
              <a:t> Heat exchanger is needed to maintain thermal equilibrium</a:t>
            </a:r>
          </a:p>
          <a:p>
            <a:pPr>
              <a:spcBef>
                <a:spcPts val="0"/>
              </a:spcBef>
              <a:spcAft>
                <a:spcPts val="0"/>
              </a:spcAft>
            </a:pPr>
            <a:r>
              <a:rPr lang="en-US" sz="1600" baseline="0" dirty="0" smtClean="0"/>
              <a:t> Seals are created from special materials.</a:t>
            </a:r>
            <a:endParaRPr lang="en-US" sz="1600" dirty="0" smtClean="0"/>
          </a:p>
          <a:p>
            <a:pPr>
              <a:spcBef>
                <a:spcPts val="0"/>
              </a:spcBef>
              <a:spcAft>
                <a:spcPts val="0"/>
              </a:spcAft>
            </a:pPr>
            <a:endParaRPr lang="en-US" sz="1600" dirty="0" smtClean="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24</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800" dirty="0" smtClean="0"/>
              <a:t> K25 plant at Oak</a:t>
            </a:r>
            <a:r>
              <a:rPr lang="en-US" sz="1800" baseline="0" dirty="0" smtClean="0"/>
              <a:t> Ridge was 6 stories high and covered 43 acres</a:t>
            </a:r>
            <a:endParaRPr lang="en-US" sz="1800"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25</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ts val="0"/>
              </a:spcBef>
              <a:spcAft>
                <a:spcPts val="0"/>
              </a:spcAft>
              <a:defRPr/>
            </a:pPr>
            <a:r>
              <a:rPr lang="en-US" sz="1800" dirty="0" smtClean="0"/>
              <a:t> </a:t>
            </a:r>
            <a:r>
              <a:rPr lang="en-US" sz="1800" b="1" i="1" dirty="0" smtClean="0"/>
              <a:t>Understanding the physics is EXTREMELY important.  If you know the physics,</a:t>
            </a:r>
            <a:r>
              <a:rPr lang="en-US" sz="1800" b="1" i="1" baseline="0" dirty="0" smtClean="0"/>
              <a:t> you understand gaseous diffusion.</a:t>
            </a:r>
          </a:p>
          <a:p>
            <a:pPr>
              <a:spcBef>
                <a:spcPts val="0"/>
              </a:spcBef>
              <a:spcAft>
                <a:spcPts val="0"/>
              </a:spcAft>
              <a:defRPr/>
            </a:pPr>
            <a:r>
              <a:rPr lang="en-US" sz="1800" b="1" dirty="0"/>
              <a:t> </a:t>
            </a:r>
            <a:r>
              <a:rPr lang="en-US" sz="1800" b="1" dirty="0" smtClean="0"/>
              <a:t>What does equation (1) show and where does it come from?</a:t>
            </a:r>
          </a:p>
          <a:p>
            <a:pPr lvl="1">
              <a:spcBef>
                <a:spcPts val="0"/>
              </a:spcBef>
              <a:spcAft>
                <a:spcPts val="0"/>
              </a:spcAft>
              <a:defRPr/>
            </a:pPr>
            <a:r>
              <a:rPr lang="en-US" sz="1700" dirty="0" smtClean="0"/>
              <a:t> Molecules have equal kinetic energy.</a:t>
            </a:r>
          </a:p>
          <a:p>
            <a:pPr>
              <a:spcBef>
                <a:spcPts val="0"/>
              </a:spcBef>
              <a:spcAft>
                <a:spcPts val="0"/>
              </a:spcAft>
              <a:defRPr/>
            </a:pPr>
            <a:r>
              <a:rPr lang="en-US" sz="1800" b="1" dirty="0" smtClean="0"/>
              <a:t> How does equation (2) explain why the 235U will attempt to pass through the barrier more often than the 238U?</a:t>
            </a:r>
          </a:p>
          <a:p>
            <a:pPr lvl="1">
              <a:spcBef>
                <a:spcPts val="0"/>
              </a:spcBef>
              <a:spcAft>
                <a:spcPts val="0"/>
              </a:spcAft>
              <a:defRPr/>
            </a:pPr>
            <a:r>
              <a:rPr lang="en-US" sz="1700" b="1" dirty="0"/>
              <a:t> </a:t>
            </a:r>
            <a:r>
              <a:rPr lang="en-US" sz="1700" dirty="0" smtClean="0"/>
              <a:t>A higher velocity means more attempts to “tunnel” through the holes.</a:t>
            </a:r>
            <a:endParaRPr lang="en-US" sz="1700" dirty="0" smtClean="0"/>
          </a:p>
          <a:p>
            <a:pPr>
              <a:spcBef>
                <a:spcPts val="0"/>
              </a:spcBef>
              <a:spcAft>
                <a:spcPts val="0"/>
              </a:spcAft>
              <a:defRPr/>
            </a:pPr>
            <a:r>
              <a:rPr lang="en-US" sz="1800" b="1" dirty="0"/>
              <a:t> </a:t>
            </a:r>
            <a:r>
              <a:rPr lang="en-US" sz="1800" b="1" dirty="0" smtClean="0"/>
              <a:t>Do you understand how equation (3) shows that the differences in the masses explains our separation factor?</a:t>
            </a:r>
          </a:p>
          <a:p>
            <a:pPr lvl="1">
              <a:spcBef>
                <a:spcPts val="0"/>
              </a:spcBef>
              <a:spcAft>
                <a:spcPts val="0"/>
              </a:spcAft>
              <a:defRPr/>
            </a:pPr>
            <a:r>
              <a:rPr lang="en-US" sz="1700" dirty="0"/>
              <a:t> </a:t>
            </a:r>
            <a:r>
              <a:rPr lang="en-US" sz="1700" dirty="0" smtClean="0"/>
              <a:t>With equal energies, it’s all about the masses / velocities!</a:t>
            </a:r>
          </a:p>
          <a:p>
            <a:pPr>
              <a:spcBef>
                <a:spcPts val="0"/>
              </a:spcBef>
              <a:spcAft>
                <a:spcPts val="0"/>
              </a:spcAft>
              <a:defRPr/>
            </a:pPr>
            <a:r>
              <a:rPr lang="en-US" sz="1800" b="1" dirty="0"/>
              <a:t> </a:t>
            </a:r>
            <a:r>
              <a:rPr lang="en-US" sz="1800" b="1" dirty="0" smtClean="0"/>
              <a:t>What happens if the “holes” are too big (too wide or too thick)?</a:t>
            </a:r>
          </a:p>
          <a:p>
            <a:pPr lvl="1">
              <a:spcBef>
                <a:spcPts val="0"/>
              </a:spcBef>
              <a:spcAft>
                <a:spcPts val="0"/>
              </a:spcAft>
              <a:defRPr/>
            </a:pPr>
            <a:r>
              <a:rPr lang="en-US" sz="1700" dirty="0"/>
              <a:t> </a:t>
            </a:r>
            <a:r>
              <a:rPr lang="en-US" sz="1700" dirty="0" smtClean="0"/>
              <a:t>Then the gas just goes to equilibrium.  Too wide and everything passes through.  Too thick (greater than the </a:t>
            </a:r>
            <a:r>
              <a:rPr lang="en-US" sz="1700" dirty="0" err="1" smtClean="0"/>
              <a:t>mfp</a:t>
            </a:r>
            <a:r>
              <a:rPr lang="en-US" sz="1700" dirty="0" smtClean="0"/>
              <a:t>) and we’ll have interactions and the particles won’t separate and diffuse through.</a:t>
            </a:r>
            <a:endParaRPr lang="en-US" sz="1800" dirty="0" smtClean="0"/>
          </a:p>
          <a:p>
            <a:pPr>
              <a:spcBef>
                <a:spcPts val="0"/>
              </a:spcBef>
              <a:spcAft>
                <a:spcPts val="0"/>
              </a:spcAft>
              <a:defRPr/>
            </a:pPr>
            <a:r>
              <a:rPr lang="en-US" sz="1800" dirty="0" smtClean="0"/>
              <a:t> Feed </a:t>
            </a:r>
            <a:r>
              <a:rPr lang="en-US" sz="1800" dirty="0" smtClean="0"/>
              <a:t>gas enters</a:t>
            </a:r>
            <a:r>
              <a:rPr lang="en-US" sz="1800" baseline="0" dirty="0" smtClean="0"/>
              <a:t>  at about 0.3-0.5 atm.</a:t>
            </a:r>
          </a:p>
          <a:p>
            <a:pPr>
              <a:spcBef>
                <a:spcPts val="0"/>
              </a:spcBef>
              <a:spcAft>
                <a:spcPts val="0"/>
              </a:spcAft>
              <a:defRPr/>
            </a:pPr>
            <a:r>
              <a:rPr lang="en-US" sz="1800" baseline="0" dirty="0" smtClean="0"/>
              <a:t> Flow is adjusted so about half of the feed diffuses through the barrier walls (creating enriched product)</a:t>
            </a:r>
          </a:p>
          <a:p>
            <a:pPr>
              <a:spcBef>
                <a:spcPts val="0"/>
              </a:spcBef>
              <a:spcAft>
                <a:spcPts val="0"/>
              </a:spcAft>
              <a:defRPr/>
            </a:pPr>
            <a:r>
              <a:rPr lang="en-US" sz="1800" baseline="0" dirty="0" smtClean="0"/>
              <a:t> Lower-pressure streams are cooled with heat exchangers and recompressed. (Preheating is required since UF6 heats substantially when compressed)</a:t>
            </a:r>
          </a:p>
          <a:p>
            <a:pPr>
              <a:spcBef>
                <a:spcPts val="0"/>
              </a:spcBef>
              <a:spcAft>
                <a:spcPts val="0"/>
              </a:spcAft>
              <a:defRPr/>
            </a:pPr>
            <a:r>
              <a:rPr lang="en-US" sz="1800" baseline="0" dirty="0" smtClean="0"/>
              <a:t> Neutralizing the compression heat is the largest source of energy consumption at a gaseous diffusion plant.</a:t>
            </a:r>
          </a:p>
          <a:p>
            <a:pPr>
              <a:spcBef>
                <a:spcPts val="0"/>
              </a:spcBef>
              <a:spcAft>
                <a:spcPts val="0"/>
              </a:spcAft>
              <a:buNone/>
              <a:defRPr/>
            </a:pPr>
            <a:endParaRPr lang="en-US" sz="1800" dirty="0" smtClean="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26</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ts val="0"/>
              </a:spcBef>
              <a:spcAft>
                <a:spcPts val="0"/>
              </a:spcAft>
              <a:defRPr/>
            </a:pPr>
            <a:r>
              <a:rPr lang="en-US" sz="1800" dirty="0" smtClean="0"/>
              <a:t> At one point, the US had to use reprocessed uranium.</a:t>
            </a:r>
          </a:p>
          <a:p>
            <a:pPr>
              <a:spcBef>
                <a:spcPts val="0"/>
              </a:spcBef>
              <a:spcAft>
                <a:spcPts val="0"/>
              </a:spcAft>
              <a:defRPr/>
            </a:pPr>
            <a:r>
              <a:rPr lang="en-US" sz="1800" baseline="0" dirty="0" smtClean="0"/>
              <a:t> The reprocessed U also contained </a:t>
            </a:r>
            <a:r>
              <a:rPr lang="en-US" sz="1800" baseline="0" dirty="0" err="1" smtClean="0"/>
              <a:t>Np</a:t>
            </a:r>
            <a:r>
              <a:rPr lang="en-US" sz="1800" baseline="0" dirty="0" smtClean="0"/>
              <a:t>, </a:t>
            </a:r>
            <a:r>
              <a:rPr lang="en-US" sz="1800" baseline="0" dirty="0" err="1" smtClean="0"/>
              <a:t>Pu</a:t>
            </a:r>
            <a:r>
              <a:rPr lang="en-US" sz="1800" baseline="0" dirty="0" smtClean="0"/>
              <a:t>, and </a:t>
            </a:r>
            <a:r>
              <a:rPr lang="en-US" sz="1800" baseline="0" dirty="0" err="1" smtClean="0"/>
              <a:t>Tc</a:t>
            </a:r>
            <a:r>
              <a:rPr lang="en-US" sz="1800" baseline="0" dirty="0" smtClean="0"/>
              <a:t>, which all have volatile fluorides.</a:t>
            </a:r>
          </a:p>
          <a:p>
            <a:pPr>
              <a:spcBef>
                <a:spcPts val="0"/>
              </a:spcBef>
              <a:spcAft>
                <a:spcPts val="0"/>
              </a:spcAft>
              <a:defRPr/>
            </a:pPr>
            <a:r>
              <a:rPr lang="en-US" sz="1800" baseline="0" dirty="0" smtClean="0"/>
              <a:t> These volatile fluorides are all very reactive and reacted with the (then) Ni diffusion barrier.</a:t>
            </a:r>
          </a:p>
          <a:p>
            <a:pPr>
              <a:spcBef>
                <a:spcPts val="0"/>
              </a:spcBef>
              <a:spcAft>
                <a:spcPts val="0"/>
              </a:spcAft>
              <a:defRPr/>
            </a:pPr>
            <a:r>
              <a:rPr lang="en-US" sz="1800" baseline="0" dirty="0" smtClean="0"/>
              <a:t> In later enrichment efforts (with UF6 that had never seen a reactor) 237Np isotopes were found in the product!  (It must have come from material that was already in the gaseous diffusion plant!)</a:t>
            </a:r>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27</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ts val="0"/>
              </a:spcBef>
              <a:spcAft>
                <a:spcPts val="0"/>
              </a:spcAft>
            </a:pPr>
            <a:r>
              <a:rPr lang="en-US" sz="1800" dirty="0" smtClean="0"/>
              <a:t> The basic concept of the gas centrifuge is that the 238UF6 gas will move preferentially to the outside of the centrifuge (because of its larger mass).  This will allow you to take enriched 235UF6 from closer to the inside of the centrifuge.</a:t>
            </a:r>
          </a:p>
          <a:p>
            <a:pPr marL="0" marR="0" indent="0" algn="l" defTabSz="914400" rtl="0" eaLnBrk="0" fontAlgn="base" latinLnBrk="0" hangingPunct="0">
              <a:lnSpc>
                <a:spcPct val="100000"/>
              </a:lnSpc>
              <a:spcBef>
                <a:spcPts val="0"/>
              </a:spcBef>
              <a:spcAft>
                <a:spcPts val="0"/>
              </a:spcAft>
              <a:buClrTx/>
              <a:buSzPct val="90000"/>
              <a:buFont typeface="Courier New" pitchFamily="49" charset="0"/>
              <a:buChar char="o"/>
              <a:tabLst/>
              <a:defRPr/>
            </a:pPr>
            <a:r>
              <a:rPr lang="en-US" sz="1800" dirty="0" smtClean="0"/>
              <a:t> </a:t>
            </a:r>
            <a:r>
              <a:rPr lang="en-US" sz="1800" dirty="0" err="1" smtClean="0"/>
              <a:t>Separative</a:t>
            </a:r>
            <a:r>
              <a:rPr lang="en-US" sz="1800" dirty="0" smtClean="0"/>
              <a:t> capacity increases with </a:t>
            </a:r>
            <a:r>
              <a:rPr lang="en-US" sz="1800" u="sng" dirty="0" smtClean="0"/>
              <a:t>rotor speed</a:t>
            </a:r>
            <a:r>
              <a:rPr lang="en-US" sz="1800" dirty="0" smtClean="0"/>
              <a:t> and </a:t>
            </a:r>
            <a:r>
              <a:rPr lang="en-US" sz="1800" u="sng" dirty="0" smtClean="0"/>
              <a:t>length</a:t>
            </a:r>
            <a:endParaRPr lang="en-US" sz="1800" dirty="0" smtClean="0"/>
          </a:p>
          <a:p>
            <a:pPr>
              <a:spcBef>
                <a:spcPts val="0"/>
              </a:spcBef>
              <a:spcAft>
                <a:spcPts val="0"/>
              </a:spcAft>
            </a:pPr>
            <a:r>
              <a:rPr lang="en-US" sz="1800" dirty="0" smtClean="0"/>
              <a:t> Gaseous centrifuge</a:t>
            </a:r>
            <a:r>
              <a:rPr lang="en-US" sz="1800" baseline="0" dirty="0" smtClean="0"/>
              <a:t> has a h</a:t>
            </a:r>
            <a:r>
              <a:rPr lang="en-US" sz="1800" dirty="0" smtClean="0"/>
              <a:t>igher separation factor and lower power consumption than most methods</a:t>
            </a:r>
          </a:p>
          <a:p>
            <a:pPr>
              <a:spcBef>
                <a:spcPts val="0"/>
              </a:spcBef>
              <a:spcAft>
                <a:spcPts val="0"/>
              </a:spcAft>
            </a:pPr>
            <a:r>
              <a:rPr lang="en-US" sz="1800" baseline="0" dirty="0" smtClean="0"/>
              <a:t> </a:t>
            </a:r>
            <a:r>
              <a:rPr lang="en-US" sz="1800" dirty="0" smtClean="0"/>
              <a:t>Need ~ 100 stages and less than 1 day for HEU enrichment (once at equilibrium)</a:t>
            </a:r>
          </a:p>
          <a:p>
            <a:pPr lvl="0">
              <a:spcBef>
                <a:spcPts val="0"/>
              </a:spcBef>
              <a:spcAft>
                <a:spcPts val="0"/>
              </a:spcAft>
            </a:pPr>
            <a:r>
              <a:rPr lang="en-US" sz="1800" dirty="0" smtClean="0"/>
              <a:t> Rotor spins at very high rates</a:t>
            </a:r>
            <a:r>
              <a:rPr lang="en-US" sz="1800" baseline="0" dirty="0" smtClean="0"/>
              <a:t> (~ 1000 Hz)</a:t>
            </a:r>
            <a:endParaRPr lang="en-US" sz="1800" dirty="0" smtClean="0"/>
          </a:p>
          <a:p>
            <a:pPr lvl="0">
              <a:spcBef>
                <a:spcPts val="0"/>
              </a:spcBef>
              <a:spcAft>
                <a:spcPts val="0"/>
              </a:spcAft>
            </a:pPr>
            <a:r>
              <a:rPr lang="en-US" sz="1800" baseline="0" dirty="0" smtClean="0"/>
              <a:t> Note that the “best” centrifuge material is one that is low density (less energy needed to spin it) and has great tensile strength (so you can operate it at a very high pressure).</a:t>
            </a:r>
            <a:r>
              <a:rPr lang="en-US" sz="1800" dirty="0" smtClean="0"/>
              <a:t> </a:t>
            </a:r>
          </a:p>
          <a:p>
            <a:r>
              <a:rPr lang="en-US" sz="1800" dirty="0" smtClean="0"/>
              <a:t> Currently the most widely deployed enrichment method</a:t>
            </a:r>
          </a:p>
          <a:p>
            <a:endParaRPr lang="en-US" sz="1800"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28</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ts val="0"/>
              </a:spcBef>
              <a:spcAft>
                <a:spcPts val="0"/>
              </a:spcAft>
            </a:pPr>
            <a:r>
              <a:rPr lang="en-US" sz="1400" dirty="0" smtClean="0"/>
              <a:t> The calculated ideal separation factor</a:t>
            </a:r>
            <a:r>
              <a:rPr lang="en-US" sz="1400" baseline="0" dirty="0" smtClean="0"/>
              <a:t> is the ratio of the isotopic abundances at the center of the centrifuge to that near the wall</a:t>
            </a:r>
          </a:p>
          <a:p>
            <a:pPr lvl="1">
              <a:spcBef>
                <a:spcPts val="0"/>
              </a:spcBef>
              <a:spcAft>
                <a:spcPts val="0"/>
              </a:spcAft>
            </a:pPr>
            <a:r>
              <a:rPr lang="en-US" sz="1400" baseline="0" dirty="0" smtClean="0"/>
              <a:t>This means you have to extract product from the axis of the centrifuge and the waste from the wall.</a:t>
            </a:r>
          </a:p>
          <a:p>
            <a:pPr lvl="1">
              <a:spcBef>
                <a:spcPts val="0"/>
              </a:spcBef>
              <a:spcAft>
                <a:spcPts val="0"/>
              </a:spcAft>
            </a:pPr>
            <a:r>
              <a:rPr lang="en-US" sz="1400" baseline="0" dirty="0" smtClean="0"/>
              <a:t> But the gas pressure at the wall is millions of times greater than at the center.  Attempting to get product from the near-vacuum at the center would be fruitless.</a:t>
            </a:r>
          </a:p>
          <a:p>
            <a:pPr>
              <a:spcBef>
                <a:spcPts val="0"/>
              </a:spcBef>
              <a:spcAft>
                <a:spcPts val="0"/>
              </a:spcAft>
            </a:pPr>
            <a:r>
              <a:rPr lang="en-US" sz="1400" baseline="0" dirty="0" smtClean="0"/>
              <a:t> To resolve this, the centrifuge was designed to rotate around a (stationary) central post that makes a seal with the body of the centrifuge rotor at the top.</a:t>
            </a:r>
          </a:p>
          <a:p>
            <a:pPr lvl="1">
              <a:spcBef>
                <a:spcPts val="0"/>
              </a:spcBef>
              <a:spcAft>
                <a:spcPts val="0"/>
              </a:spcAft>
            </a:pPr>
            <a:r>
              <a:rPr lang="en-US" sz="1400" baseline="0" dirty="0" smtClean="0"/>
              <a:t> As the centrifuge spins, the bulk of the UF6 accumulates along the cylindrical wall.</a:t>
            </a:r>
          </a:p>
          <a:p>
            <a:pPr lvl="1">
              <a:spcBef>
                <a:spcPts val="0"/>
              </a:spcBef>
              <a:spcAft>
                <a:spcPts val="0"/>
              </a:spcAft>
            </a:pPr>
            <a:r>
              <a:rPr lang="en-US" sz="1400" baseline="0" dirty="0" smtClean="0"/>
              <a:t> A bottom scoop removes tails, the feedstock is supplied halfway up the body near the axis.  </a:t>
            </a:r>
          </a:p>
          <a:p>
            <a:pPr lvl="1">
              <a:spcBef>
                <a:spcPts val="0"/>
              </a:spcBef>
              <a:spcAft>
                <a:spcPts val="0"/>
              </a:spcAft>
            </a:pPr>
            <a:r>
              <a:rPr lang="en-US" sz="1400" baseline="0" dirty="0" smtClean="0"/>
              <a:t> The removal of tails and feedstock supply establish a vertical countercurrent plow that causes exchange between the layers of gas with different isotopic compositions.</a:t>
            </a:r>
          </a:p>
          <a:p>
            <a:pPr lvl="1">
              <a:spcBef>
                <a:spcPts val="0"/>
              </a:spcBef>
              <a:spcAft>
                <a:spcPts val="0"/>
              </a:spcAft>
            </a:pPr>
            <a:r>
              <a:rPr lang="en-US" sz="1400" baseline="0" dirty="0" smtClean="0"/>
              <a:t> Most of the enrichment takes place near the centrifuge wall.</a:t>
            </a:r>
          </a:p>
          <a:p>
            <a:pPr lvl="1">
              <a:spcBef>
                <a:spcPts val="0"/>
              </a:spcBef>
              <a:spcAft>
                <a:spcPts val="0"/>
              </a:spcAft>
            </a:pPr>
            <a:r>
              <a:rPr lang="en-US" sz="1400" baseline="0" dirty="0" smtClean="0"/>
              <a:t> Countercurrent flow allows low-pressure product diffusion to the top scoop where it is removed.</a:t>
            </a:r>
          </a:p>
          <a:p>
            <a:pPr>
              <a:spcBef>
                <a:spcPts val="0"/>
              </a:spcBef>
              <a:spcAft>
                <a:spcPts val="0"/>
              </a:spcAft>
            </a:pPr>
            <a:r>
              <a:rPr lang="en-US" sz="1400" dirty="0" smtClean="0"/>
              <a:t> The </a:t>
            </a:r>
            <a:r>
              <a:rPr lang="en-US" sz="1400" dirty="0" err="1" smtClean="0"/>
              <a:t>separative</a:t>
            </a:r>
            <a:r>
              <a:rPr lang="en-US" sz="1400" dirty="0" smtClean="0"/>
              <a:t> power is sensitive to the countercurrent flow pattern.  </a:t>
            </a:r>
          </a:p>
          <a:p>
            <a:pPr>
              <a:spcBef>
                <a:spcPts val="0"/>
              </a:spcBef>
              <a:spcAft>
                <a:spcPts val="0"/>
              </a:spcAft>
            </a:pPr>
            <a:r>
              <a:rPr lang="en-US" sz="1400" dirty="0" smtClean="0"/>
              <a:t> The vacuum vessel surrounding the centrifuge minimizes drag and eliminates environmental variables that lead to instability (vibrations) during centrifuge motion.</a:t>
            </a:r>
          </a:p>
          <a:p>
            <a:pPr marL="0" marR="0" lvl="0" indent="0" algn="l" defTabSz="914400" rtl="0" eaLnBrk="0" fontAlgn="base" latinLnBrk="0" hangingPunct="0">
              <a:lnSpc>
                <a:spcPct val="100000"/>
              </a:lnSpc>
              <a:spcBef>
                <a:spcPts val="0"/>
              </a:spcBef>
              <a:spcAft>
                <a:spcPts val="0"/>
              </a:spcAft>
              <a:buClrTx/>
              <a:buSzPct val="90000"/>
              <a:buFont typeface="Courier New" pitchFamily="49" charset="0"/>
              <a:buChar char="o"/>
              <a:tabLst/>
              <a:defRPr/>
            </a:pPr>
            <a:r>
              <a:rPr lang="en-US" sz="1400" dirty="0" smtClean="0"/>
              <a:t> If you think about classical physics (the harmonics) there are obviously some rotational</a:t>
            </a:r>
            <a:r>
              <a:rPr lang="en-US" sz="1400" baseline="0" dirty="0" smtClean="0"/>
              <a:t> frequencies that you want to accelerate through very quickly so you don’t destroy your centrifuge.</a:t>
            </a:r>
          </a:p>
          <a:p>
            <a:pPr lvl="1">
              <a:spcBef>
                <a:spcPts val="0"/>
              </a:spcBef>
              <a:spcAft>
                <a:spcPts val="0"/>
              </a:spcAft>
            </a:pPr>
            <a:r>
              <a:rPr lang="en-US" sz="1400" baseline="0" dirty="0" smtClean="0"/>
              <a:t> </a:t>
            </a:r>
            <a:r>
              <a:rPr lang="en-US" sz="1400" dirty="0" smtClean="0"/>
              <a:t>Resonant frequencies at high rotational speeds can lead to mechanical stresses that will destroy the centrifuge.</a:t>
            </a:r>
          </a:p>
          <a:p>
            <a:pPr marL="0" marR="0" lvl="0" indent="0" algn="l" defTabSz="914400" rtl="0" eaLnBrk="0" fontAlgn="base" latinLnBrk="0" hangingPunct="0">
              <a:lnSpc>
                <a:spcPct val="100000"/>
              </a:lnSpc>
              <a:spcBef>
                <a:spcPts val="0"/>
              </a:spcBef>
              <a:spcAft>
                <a:spcPts val="0"/>
              </a:spcAft>
              <a:buClrTx/>
              <a:buSzPct val="90000"/>
              <a:buFont typeface="Courier New" pitchFamily="49" charset="0"/>
              <a:buChar char="o"/>
              <a:tabLst/>
              <a:defRPr/>
            </a:pPr>
            <a:r>
              <a:rPr lang="en-US" sz="1400" dirty="0" smtClean="0"/>
              <a:t> </a:t>
            </a:r>
            <a:r>
              <a:rPr lang="en-US" sz="1400" dirty="0" err="1" smtClean="0"/>
              <a:t>Separative</a:t>
            </a:r>
            <a:r>
              <a:rPr lang="en-US" sz="1400" dirty="0" smtClean="0"/>
              <a:t> capacity increases with </a:t>
            </a:r>
            <a:r>
              <a:rPr lang="en-US" sz="1400" u="sng" dirty="0" smtClean="0"/>
              <a:t>rotor speed</a:t>
            </a:r>
            <a:r>
              <a:rPr lang="en-US" sz="1400" dirty="0" smtClean="0"/>
              <a:t> and </a:t>
            </a:r>
            <a:r>
              <a:rPr lang="en-US" sz="1400" u="sng" dirty="0" smtClean="0"/>
              <a:t>length</a:t>
            </a:r>
          </a:p>
          <a:p>
            <a:pPr lvl="1">
              <a:spcBef>
                <a:spcPts val="0"/>
              </a:spcBef>
              <a:spcAft>
                <a:spcPts val="0"/>
              </a:spcAft>
            </a:pPr>
            <a:r>
              <a:rPr lang="en-US" sz="1400" dirty="0" smtClean="0"/>
              <a:t> Longer and </a:t>
            </a:r>
            <a:r>
              <a:rPr lang="en-US" sz="1400" dirty="0" smtClean="0"/>
              <a:t>faster </a:t>
            </a:r>
            <a:r>
              <a:rPr lang="en-US" sz="1400" dirty="0" smtClean="0"/>
              <a:t>means</a:t>
            </a:r>
            <a:r>
              <a:rPr lang="en-US" sz="1400" baseline="0" dirty="0" smtClean="0"/>
              <a:t> better separation but you have to engineer it…</a:t>
            </a:r>
          </a:p>
          <a:p>
            <a:pPr lvl="1">
              <a:spcBef>
                <a:spcPts val="0"/>
              </a:spcBef>
              <a:spcAft>
                <a:spcPts val="0"/>
              </a:spcAft>
            </a:pPr>
            <a:r>
              <a:rPr lang="en-US" sz="1400" baseline="0" dirty="0" smtClean="0"/>
              <a:t> </a:t>
            </a:r>
            <a:r>
              <a:rPr lang="en-US" sz="1400" dirty="0" smtClean="0"/>
              <a:t>Modeling it is very complex so much of the “design” is done through trial and error.</a:t>
            </a:r>
            <a:endParaRPr lang="en-US" sz="1400"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29</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ts val="0"/>
              </a:spcBef>
              <a:spcAft>
                <a:spcPts val="0"/>
              </a:spcAft>
            </a:pPr>
            <a:r>
              <a:rPr lang="en-US" sz="1800" dirty="0" smtClean="0"/>
              <a:t> Here is the physics / mathematics behind it</a:t>
            </a:r>
            <a:r>
              <a:rPr lang="en-US" sz="1800" dirty="0" smtClean="0"/>
              <a:t>.</a:t>
            </a:r>
          </a:p>
          <a:p>
            <a:pPr>
              <a:spcBef>
                <a:spcPts val="0"/>
              </a:spcBef>
              <a:spcAft>
                <a:spcPts val="0"/>
              </a:spcAft>
            </a:pPr>
            <a:r>
              <a:rPr lang="en-US" sz="1800" dirty="0" smtClean="0"/>
              <a:t> Again, it is all about the physics.</a:t>
            </a:r>
          </a:p>
          <a:p>
            <a:pPr>
              <a:spcBef>
                <a:spcPts val="0"/>
              </a:spcBef>
              <a:spcAft>
                <a:spcPts val="0"/>
              </a:spcAft>
            </a:pPr>
            <a:r>
              <a:rPr lang="en-US" sz="1800" b="1" dirty="0" smtClean="0"/>
              <a:t> What</a:t>
            </a:r>
            <a:r>
              <a:rPr lang="en-US" sz="1800" b="1" baseline="0" dirty="0" smtClean="0"/>
              <a:t> does equation (4) show?</a:t>
            </a:r>
          </a:p>
          <a:p>
            <a:pPr lvl="1">
              <a:spcBef>
                <a:spcPts val="0"/>
              </a:spcBef>
              <a:spcAft>
                <a:spcPts val="0"/>
              </a:spcAft>
            </a:pPr>
            <a:r>
              <a:rPr lang="en-US" sz="1700" dirty="0"/>
              <a:t> </a:t>
            </a:r>
            <a:r>
              <a:rPr lang="en-US" sz="1700" dirty="0" smtClean="0"/>
              <a:t>The change in pressure depends on the force and the volume.  </a:t>
            </a:r>
            <a:endParaRPr lang="en-US" sz="1700" baseline="0" dirty="0" smtClean="0"/>
          </a:p>
          <a:p>
            <a:pPr>
              <a:spcBef>
                <a:spcPts val="0"/>
              </a:spcBef>
              <a:spcAft>
                <a:spcPts val="0"/>
              </a:spcAft>
            </a:pPr>
            <a:r>
              <a:rPr lang="en-US" sz="1800" b="1" baseline="0" dirty="0" smtClean="0"/>
              <a:t> What does equation (5) come from?</a:t>
            </a:r>
          </a:p>
          <a:p>
            <a:pPr lvl="1">
              <a:spcBef>
                <a:spcPts val="0"/>
              </a:spcBef>
              <a:spcAft>
                <a:spcPts val="0"/>
              </a:spcAft>
            </a:pPr>
            <a:r>
              <a:rPr lang="en-US" sz="1700" dirty="0"/>
              <a:t> </a:t>
            </a:r>
            <a:r>
              <a:rPr lang="en-US" sz="1700" dirty="0" smtClean="0"/>
              <a:t>We know, because Newton told us, that F = ma = v</a:t>
            </a:r>
            <a:r>
              <a:rPr lang="en-US" sz="1700" baseline="30000" dirty="0" smtClean="0"/>
              <a:t>2</a:t>
            </a:r>
            <a:r>
              <a:rPr lang="en-US" sz="1700" dirty="0" smtClean="0"/>
              <a:t>/r. </a:t>
            </a:r>
          </a:p>
          <a:p>
            <a:pPr lvl="1">
              <a:spcBef>
                <a:spcPts val="0"/>
              </a:spcBef>
              <a:spcAft>
                <a:spcPts val="0"/>
              </a:spcAft>
            </a:pPr>
            <a:r>
              <a:rPr lang="en-US" sz="1700" dirty="0"/>
              <a:t> </a:t>
            </a:r>
            <a:r>
              <a:rPr lang="en-US" sz="1700" dirty="0" smtClean="0"/>
              <a:t>We know that mass / volume = density.</a:t>
            </a:r>
          </a:p>
          <a:p>
            <a:pPr lvl="1">
              <a:spcBef>
                <a:spcPts val="0"/>
              </a:spcBef>
              <a:spcAft>
                <a:spcPts val="0"/>
              </a:spcAft>
            </a:pPr>
            <a:r>
              <a:rPr lang="en-US" sz="1700" dirty="0"/>
              <a:t> </a:t>
            </a:r>
            <a:r>
              <a:rPr lang="en-US" sz="1700" dirty="0" smtClean="0"/>
              <a:t>We know that omega (rad/s) = v/r</a:t>
            </a:r>
          </a:p>
          <a:p>
            <a:pPr lvl="1">
              <a:spcBef>
                <a:spcPts val="0"/>
              </a:spcBef>
              <a:spcAft>
                <a:spcPts val="0"/>
              </a:spcAft>
            </a:pPr>
            <a:r>
              <a:rPr lang="en-US" sz="1700" dirty="0"/>
              <a:t> </a:t>
            </a:r>
            <a:r>
              <a:rPr lang="en-US" sz="1700" dirty="0" smtClean="0"/>
              <a:t>Put it all together and you get the right side of (5)</a:t>
            </a:r>
            <a:endParaRPr lang="en-US" sz="1700" baseline="0" dirty="0" smtClean="0"/>
          </a:p>
          <a:p>
            <a:pPr>
              <a:spcBef>
                <a:spcPts val="0"/>
              </a:spcBef>
              <a:spcAft>
                <a:spcPts val="0"/>
              </a:spcAft>
            </a:pPr>
            <a:r>
              <a:rPr lang="en-US" sz="1800" b="1" baseline="0" dirty="0" smtClean="0"/>
              <a:t> What does equation (6) describe?</a:t>
            </a:r>
          </a:p>
          <a:p>
            <a:pPr lvl="1">
              <a:spcBef>
                <a:spcPts val="0"/>
              </a:spcBef>
              <a:spcAft>
                <a:spcPts val="0"/>
              </a:spcAft>
            </a:pPr>
            <a:r>
              <a:rPr lang="en-US" sz="1700" dirty="0"/>
              <a:t> </a:t>
            </a:r>
            <a:r>
              <a:rPr lang="en-US" sz="1700" dirty="0" smtClean="0"/>
              <a:t>We substitute 5 into 4 and do some algebra to get our diff equation.</a:t>
            </a:r>
            <a:endParaRPr lang="en-US" sz="1700" baseline="0" dirty="0" smtClean="0"/>
          </a:p>
          <a:p>
            <a:pPr>
              <a:spcBef>
                <a:spcPts val="0"/>
              </a:spcBef>
              <a:spcAft>
                <a:spcPts val="0"/>
              </a:spcAft>
            </a:pPr>
            <a:r>
              <a:rPr lang="en-US" sz="1800" b="1" baseline="0" dirty="0" smtClean="0"/>
              <a:t> What does equation (7) describe?</a:t>
            </a:r>
          </a:p>
          <a:p>
            <a:pPr lvl="1">
              <a:spcBef>
                <a:spcPts val="0"/>
              </a:spcBef>
              <a:spcAft>
                <a:spcPts val="0"/>
              </a:spcAft>
            </a:pPr>
            <a:r>
              <a:rPr lang="en-US" sz="1700" dirty="0"/>
              <a:t> </a:t>
            </a:r>
            <a:r>
              <a:rPr lang="en-US" sz="1700" dirty="0" smtClean="0"/>
              <a:t>This is the solution to the diff Eqn.  It sure looks like the pressure depends on mass and radial position.  </a:t>
            </a:r>
            <a:endParaRPr lang="en-US" sz="1700" baseline="0" dirty="0" smtClean="0"/>
          </a:p>
          <a:p>
            <a:pPr>
              <a:spcBef>
                <a:spcPts val="0"/>
              </a:spcBef>
              <a:spcAft>
                <a:spcPts val="0"/>
              </a:spcAft>
            </a:pPr>
            <a:r>
              <a:rPr lang="en-US" sz="1800" b="1" baseline="0" dirty="0" smtClean="0"/>
              <a:t> What does equation (8) show?</a:t>
            </a:r>
          </a:p>
          <a:p>
            <a:pPr lvl="1">
              <a:spcBef>
                <a:spcPts val="0"/>
              </a:spcBef>
              <a:spcAft>
                <a:spcPts val="0"/>
              </a:spcAft>
            </a:pPr>
            <a:r>
              <a:rPr lang="en-US" sz="1700" dirty="0"/>
              <a:t> </a:t>
            </a:r>
            <a:r>
              <a:rPr lang="en-US" sz="1700" dirty="0" smtClean="0"/>
              <a:t>You can go through and do the work for this (done in some hidden slides or you can ask me for an alternative solution.</a:t>
            </a:r>
          </a:p>
          <a:p>
            <a:pPr lvl="1">
              <a:spcBef>
                <a:spcPts val="0"/>
              </a:spcBef>
              <a:spcAft>
                <a:spcPts val="0"/>
              </a:spcAft>
            </a:pPr>
            <a:r>
              <a:rPr lang="en-US" sz="1700" dirty="0"/>
              <a:t> </a:t>
            </a:r>
            <a:r>
              <a:rPr lang="en-US" sz="1700" dirty="0" smtClean="0"/>
              <a:t>In the end, you see that the differences in the kinetic energy of the U238 and U235 appears in the exponential term.</a:t>
            </a:r>
            <a:endParaRPr lang="en-US" sz="1700" dirty="0" smtClean="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30</a:t>
            </a:fld>
            <a:endParaRPr lang="en-US" dirty="0"/>
          </a:p>
        </p:txBody>
      </p:sp>
    </p:spTree>
    <p:extLst>
      <p:ext uri="{BB962C8B-B14F-4D97-AF65-F5344CB8AC3E}">
        <p14:creationId xmlns:p14="http://schemas.microsoft.com/office/powerpoint/2010/main" val="34216195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ts val="400"/>
              </a:spcBef>
              <a:spcAft>
                <a:spcPts val="400"/>
              </a:spcAft>
              <a:buClrTx/>
              <a:buSzPct val="90000"/>
              <a:buFont typeface="Courier New" pitchFamily="49" charset="0"/>
              <a:buChar char="o"/>
              <a:tabLst/>
              <a:defRPr/>
            </a:pPr>
            <a:r>
              <a:rPr lang="en-US" sz="1800" dirty="0" smtClean="0"/>
              <a:t> Key point here is that as you rotate more quickly, you increase your separation factor.</a:t>
            </a:r>
          </a:p>
          <a:p>
            <a:pPr marL="0" marR="0" indent="0" algn="l" defTabSz="914400" rtl="0" eaLnBrk="0" fontAlgn="base" latinLnBrk="0" hangingPunct="0">
              <a:lnSpc>
                <a:spcPct val="100000"/>
              </a:lnSpc>
              <a:spcBef>
                <a:spcPts val="400"/>
              </a:spcBef>
              <a:spcAft>
                <a:spcPts val="400"/>
              </a:spcAft>
              <a:buClrTx/>
              <a:buSzPct val="90000"/>
              <a:buFont typeface="Courier New" pitchFamily="49" charset="0"/>
              <a:buChar char="o"/>
              <a:tabLst/>
              <a:defRPr/>
            </a:pPr>
            <a:r>
              <a:rPr lang="en-US" sz="1800" dirty="0" smtClean="0"/>
              <a:t> </a:t>
            </a:r>
            <a:r>
              <a:rPr lang="en-US" sz="1800" dirty="0" smtClean="0"/>
              <a:t>Of course, we know that there are resonances in the material.  If you rotate something at one of its natural harmonics, it will</a:t>
            </a:r>
            <a:r>
              <a:rPr lang="en-US" sz="1800" baseline="0" dirty="0" smtClean="0"/>
              <a:t> start to deform.</a:t>
            </a:r>
          </a:p>
          <a:p>
            <a:pPr marL="0" marR="0" indent="0" algn="l" defTabSz="914400" rtl="0" eaLnBrk="0" fontAlgn="base" latinLnBrk="0" hangingPunct="0">
              <a:lnSpc>
                <a:spcPct val="100000"/>
              </a:lnSpc>
              <a:spcBef>
                <a:spcPts val="400"/>
              </a:spcBef>
              <a:spcAft>
                <a:spcPts val="400"/>
              </a:spcAft>
              <a:buClrTx/>
              <a:buSzPct val="90000"/>
              <a:buFont typeface="Courier New" pitchFamily="49" charset="0"/>
              <a:buChar char="o"/>
              <a:tabLst/>
              <a:defRPr/>
            </a:pPr>
            <a:r>
              <a:rPr lang="en-US" sz="1800" baseline="0" dirty="0" smtClean="0"/>
              <a:t> Thus, one of the keys is you need to be able to accelerate quickly through any harmonics so you do not destroy your centrifuges.</a:t>
            </a:r>
            <a:endParaRPr lang="en-US" sz="1800"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31</a:t>
            </a:fld>
            <a:endParaRPr lang="en-US" dirty="0"/>
          </a:p>
        </p:txBody>
      </p:sp>
    </p:spTree>
    <p:extLst>
      <p:ext uri="{BB962C8B-B14F-4D97-AF65-F5344CB8AC3E}">
        <p14:creationId xmlns:p14="http://schemas.microsoft.com/office/powerpoint/2010/main" val="3262157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800" dirty="0" smtClean="0"/>
              <a:t> As you might imagine, a catastrophic failure of a single centrifuge can destroy or</a:t>
            </a:r>
            <a:r>
              <a:rPr lang="en-US" sz="1800" baseline="0" dirty="0" smtClean="0"/>
              <a:t> damage many other centrifuges</a:t>
            </a:r>
            <a:r>
              <a:rPr lang="en-US" sz="1800" baseline="0" dirty="0" smtClean="0"/>
              <a:t>.</a:t>
            </a:r>
          </a:p>
          <a:p>
            <a:r>
              <a:rPr lang="en-US" sz="1800" dirty="0"/>
              <a:t> </a:t>
            </a:r>
            <a:r>
              <a:rPr lang="en-US" sz="1800" dirty="0" smtClean="0"/>
              <a:t>Can you imagine what happens when a centrifuge catastrophically fails?  Imagine the momentum carried away by the “pieces” and what it does when it his other casings!!!!  Not a good day.</a:t>
            </a:r>
            <a:endParaRPr lang="en-US" sz="1800"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32</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800" dirty="0" smtClean="0"/>
              <a:t> Left circa 1958, right today.  </a:t>
            </a:r>
            <a:endParaRPr lang="en-US" sz="1800"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33</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800" dirty="0" smtClean="0"/>
              <a:t> Left circa 1982, middle &amp; right are DOE Pilot</a:t>
            </a:r>
            <a:r>
              <a:rPr lang="en-US" sz="1800" baseline="0" dirty="0" smtClean="0"/>
              <a:t> Plant</a:t>
            </a:r>
            <a:endParaRPr lang="en-US" sz="1800"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34</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800" dirty="0" smtClean="0"/>
              <a:t> Some Russian</a:t>
            </a:r>
            <a:r>
              <a:rPr lang="en-US" sz="1800" baseline="0" dirty="0" smtClean="0"/>
              <a:t> centrifuges.</a:t>
            </a:r>
            <a:endParaRPr lang="en-US" sz="1800"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35</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800" dirty="0" smtClean="0"/>
              <a:t> The famous picture of Chinese</a:t>
            </a:r>
            <a:r>
              <a:rPr lang="en-US" sz="1800" baseline="0" dirty="0" smtClean="0"/>
              <a:t> centrifuges given up by Libya.</a:t>
            </a:r>
            <a:endParaRPr lang="en-US" sz="1800"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36</a:t>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37</a:t>
            </a:fld>
            <a:endParaRPr lang="en-US" dirty="0"/>
          </a:p>
        </p:txBody>
      </p:sp>
    </p:spTree>
    <p:extLst>
      <p:ext uri="{BB962C8B-B14F-4D97-AF65-F5344CB8AC3E}">
        <p14:creationId xmlns:p14="http://schemas.microsoft.com/office/powerpoint/2010/main" val="7034899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38</a:t>
            </a:fld>
            <a:endParaRPr lang="en-US" dirty="0"/>
          </a:p>
        </p:txBody>
      </p:sp>
    </p:spTree>
    <p:extLst>
      <p:ext uri="{BB962C8B-B14F-4D97-AF65-F5344CB8AC3E}">
        <p14:creationId xmlns:p14="http://schemas.microsoft.com/office/powerpoint/2010/main" val="2975749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600" b="0" dirty="0" smtClean="0"/>
              <a:t> We’ve already covered this slide.  I include it here so you know how this lecture relates to the fuel cycle blueprint.</a:t>
            </a:r>
            <a:r>
              <a:rPr lang="en-US" sz="1600" b="0" baseline="0" dirty="0" smtClean="0"/>
              <a:t>  </a:t>
            </a:r>
            <a:endParaRPr lang="en-US" sz="1600" b="0" dirty="0" smtClean="0"/>
          </a:p>
          <a:p>
            <a:r>
              <a:rPr lang="en-US" sz="1600" b="0" dirty="0" smtClean="0"/>
              <a:t> </a:t>
            </a:r>
            <a:r>
              <a:rPr lang="en-US" sz="1600" b="0" dirty="0" smtClean="0"/>
              <a:t>We’ll concentrate</a:t>
            </a:r>
            <a:r>
              <a:rPr lang="en-US" sz="1600" b="0" baseline="0" dirty="0" smtClean="0"/>
              <a:t> this lecture on Uranium </a:t>
            </a:r>
            <a:r>
              <a:rPr lang="en-US" sz="1600" b="0" baseline="0" dirty="0" smtClean="0"/>
              <a:t>enrichment</a:t>
            </a:r>
            <a:r>
              <a:rPr lang="en-US" sz="1600" b="0" dirty="0"/>
              <a:t>.</a:t>
            </a:r>
            <a:endParaRPr lang="en-US" sz="1600" b="0" baseline="0" dirty="0" smtClean="0"/>
          </a:p>
          <a:p>
            <a:r>
              <a:rPr lang="en-US" sz="1600" baseline="0" dirty="0" smtClean="0"/>
              <a:t> This would fit into the “enrichment” stage in the top row of the graphic and the “reprocessing” stage of the bottom row of the graphic.</a:t>
            </a:r>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ts val="0"/>
              </a:spcBef>
              <a:spcAft>
                <a:spcPts val="0"/>
              </a:spcAft>
              <a:buClrTx/>
              <a:buSzPct val="90000"/>
              <a:buFont typeface="Courier New" pitchFamily="49" charset="0"/>
              <a:buChar char="o"/>
              <a:tabLst/>
              <a:defRPr/>
            </a:pPr>
            <a:r>
              <a:rPr lang="en-US" sz="1600" dirty="0" smtClean="0"/>
              <a:t>Thermal </a:t>
            </a:r>
            <a:r>
              <a:rPr lang="en-US" sz="1600" dirty="0" smtClean="0"/>
              <a:t>diffusion – old, inefficient technology that was used during WWII.</a:t>
            </a:r>
          </a:p>
          <a:p>
            <a:pPr marL="0" marR="0" indent="0" algn="l" defTabSz="914400" rtl="0" eaLnBrk="0" fontAlgn="base" latinLnBrk="0" hangingPunct="0">
              <a:lnSpc>
                <a:spcPct val="100000"/>
              </a:lnSpc>
              <a:spcBef>
                <a:spcPts val="0"/>
              </a:spcBef>
              <a:spcAft>
                <a:spcPts val="0"/>
              </a:spcAft>
              <a:buClrTx/>
              <a:buSzPct val="90000"/>
              <a:buFont typeface="Courier New" pitchFamily="49" charset="0"/>
              <a:buChar char="o"/>
              <a:tabLst/>
              <a:defRPr/>
            </a:pPr>
            <a:r>
              <a:rPr lang="en-US" sz="1600" dirty="0" smtClean="0"/>
              <a:t> It was used</a:t>
            </a:r>
            <a:r>
              <a:rPr lang="en-US" sz="1600" baseline="0" dirty="0" smtClean="0"/>
              <a:t> to enrich 235U content from 0.72% to 0.86% and then used as feedstock for the </a:t>
            </a:r>
            <a:r>
              <a:rPr lang="en-US" sz="1600" baseline="0" dirty="0" err="1" smtClean="0"/>
              <a:t>calutrons</a:t>
            </a:r>
            <a:r>
              <a:rPr lang="en-US" sz="1600" baseline="0" dirty="0" smtClean="0"/>
              <a:t> that produced HEU for the Hiroshima bomb.  It took about 2 months to achieve this</a:t>
            </a:r>
            <a:r>
              <a:rPr lang="en-US" sz="1600" dirty="0" smtClean="0"/>
              <a:t> and then yielded about 60 g/day/column.</a:t>
            </a:r>
            <a:endParaRPr lang="en-US" sz="1600" baseline="0" dirty="0" smtClean="0"/>
          </a:p>
          <a:p>
            <a:pPr marL="0" marR="0" indent="0" algn="l" defTabSz="914400" rtl="0" eaLnBrk="0" fontAlgn="base" latinLnBrk="0" hangingPunct="0">
              <a:lnSpc>
                <a:spcPct val="100000"/>
              </a:lnSpc>
              <a:spcBef>
                <a:spcPts val="0"/>
              </a:spcBef>
              <a:spcAft>
                <a:spcPts val="0"/>
              </a:spcAft>
              <a:buClrTx/>
              <a:buSzPct val="90000"/>
              <a:buFont typeface="Courier New" pitchFamily="49" charset="0"/>
              <a:buChar char="o"/>
              <a:tabLst/>
              <a:defRPr/>
            </a:pPr>
            <a:r>
              <a:rPr lang="en-US" sz="1600" dirty="0" smtClean="0"/>
              <a:t> </a:t>
            </a:r>
            <a:r>
              <a:rPr lang="en-US" sz="1600" b="1" u="sng" dirty="0" smtClean="0"/>
              <a:t>Again, its all about the physics.</a:t>
            </a:r>
            <a:endParaRPr lang="en-US" sz="1600" b="1" u="sng" baseline="0" dirty="0" smtClean="0"/>
          </a:p>
          <a:p>
            <a:pPr marL="0" marR="0" indent="0" algn="l" defTabSz="914400" rtl="0" eaLnBrk="0" fontAlgn="base" latinLnBrk="0" hangingPunct="0">
              <a:lnSpc>
                <a:spcPct val="100000"/>
              </a:lnSpc>
              <a:spcBef>
                <a:spcPts val="0"/>
              </a:spcBef>
              <a:spcAft>
                <a:spcPts val="0"/>
              </a:spcAft>
              <a:buClrTx/>
              <a:buSzPct val="90000"/>
              <a:buFont typeface="Courier New" pitchFamily="49" charset="0"/>
              <a:buChar char="o"/>
              <a:tabLst/>
              <a:defRPr/>
            </a:pPr>
            <a:r>
              <a:rPr lang="en-US" sz="1600" baseline="0" dirty="0" smtClean="0"/>
              <a:t> </a:t>
            </a:r>
            <a:r>
              <a:rPr lang="en-US" sz="1600" baseline="0" dirty="0" smtClean="0"/>
              <a:t>Thermal diffusion relies (like gaseous diffusion) on the differences in the speeds of the 235UF6 and 238UF6.</a:t>
            </a:r>
          </a:p>
          <a:p>
            <a:pPr lvl="1">
              <a:spcBef>
                <a:spcPts val="0"/>
              </a:spcBef>
              <a:spcAft>
                <a:spcPts val="0"/>
              </a:spcAft>
              <a:defRPr/>
            </a:pPr>
            <a:r>
              <a:rPr lang="en-US" sz="1500" baseline="0" dirty="0" smtClean="0"/>
              <a:t> With a temperature gradient, the heavy component tends to concentrate at lower temperature</a:t>
            </a:r>
            <a:r>
              <a:rPr lang="en-US" sz="1500" baseline="0" dirty="0" smtClean="0"/>
              <a:t>.  It doesn’t have as much energy</a:t>
            </a:r>
            <a:r>
              <a:rPr lang="en-US" sz="1500" dirty="0" smtClean="0"/>
              <a:t> so it doesn’t move around as much.</a:t>
            </a:r>
            <a:endParaRPr lang="en-US" sz="1500" baseline="0" dirty="0" smtClean="0"/>
          </a:p>
          <a:p>
            <a:pPr marL="0" marR="0" indent="0" algn="l" defTabSz="914400" rtl="0" eaLnBrk="0" fontAlgn="base" latinLnBrk="0" hangingPunct="0">
              <a:lnSpc>
                <a:spcPct val="100000"/>
              </a:lnSpc>
              <a:spcBef>
                <a:spcPts val="0"/>
              </a:spcBef>
              <a:spcAft>
                <a:spcPts val="0"/>
              </a:spcAft>
              <a:buClrTx/>
              <a:buSzPct val="90000"/>
              <a:buFont typeface="Courier New" pitchFamily="49" charset="0"/>
              <a:buChar char="o"/>
              <a:tabLst/>
              <a:defRPr/>
            </a:pPr>
            <a:r>
              <a:rPr lang="en-US" sz="1600" baseline="0" dirty="0" smtClean="0"/>
              <a:t> The apparatus consists of two concentric vertical tubes.</a:t>
            </a:r>
          </a:p>
          <a:p>
            <a:pPr marL="0" marR="0" indent="0" algn="l" defTabSz="914400" rtl="0" eaLnBrk="0" fontAlgn="base" latinLnBrk="0" hangingPunct="0">
              <a:lnSpc>
                <a:spcPct val="100000"/>
              </a:lnSpc>
              <a:spcBef>
                <a:spcPts val="0"/>
              </a:spcBef>
              <a:spcAft>
                <a:spcPts val="0"/>
              </a:spcAft>
              <a:buClrTx/>
              <a:buSzPct val="90000"/>
              <a:buFont typeface="Courier New" pitchFamily="49" charset="0"/>
              <a:buChar char="o"/>
              <a:tabLst/>
              <a:defRPr/>
            </a:pPr>
            <a:r>
              <a:rPr lang="en-US" sz="1600" baseline="0" dirty="0" smtClean="0"/>
              <a:t> The inner tube made of Ni (right in the picture) has high temperature steam.</a:t>
            </a:r>
          </a:p>
          <a:p>
            <a:pPr marL="0" marR="0" indent="0" algn="l" defTabSz="914400" rtl="0" eaLnBrk="0" fontAlgn="base" latinLnBrk="0" hangingPunct="0">
              <a:lnSpc>
                <a:spcPct val="100000"/>
              </a:lnSpc>
              <a:spcBef>
                <a:spcPts val="0"/>
              </a:spcBef>
              <a:spcAft>
                <a:spcPts val="0"/>
              </a:spcAft>
              <a:buClrTx/>
              <a:buSzPct val="90000"/>
              <a:buFont typeface="Courier New" pitchFamily="49" charset="0"/>
              <a:buChar char="o"/>
              <a:tabLst/>
              <a:defRPr/>
            </a:pPr>
            <a:r>
              <a:rPr lang="en-US" sz="1600" baseline="0" dirty="0" smtClean="0"/>
              <a:t> The outer tube made of Cu (left in the picture) is cooled by water.</a:t>
            </a:r>
          </a:p>
          <a:p>
            <a:pPr marL="0" marR="0" indent="0" algn="l" defTabSz="914400" rtl="0" eaLnBrk="0" fontAlgn="base" latinLnBrk="0" hangingPunct="0">
              <a:lnSpc>
                <a:spcPct val="100000"/>
              </a:lnSpc>
              <a:spcBef>
                <a:spcPts val="0"/>
              </a:spcBef>
              <a:spcAft>
                <a:spcPts val="0"/>
              </a:spcAft>
              <a:buClrTx/>
              <a:buSzPct val="90000"/>
              <a:buFont typeface="Courier New" pitchFamily="49" charset="0"/>
              <a:buChar char="o"/>
              <a:tabLst/>
              <a:defRPr/>
            </a:pPr>
            <a:r>
              <a:rPr lang="en-US" sz="1600" baseline="0" dirty="0" smtClean="0"/>
              <a:t> Ni spacers are used to keep the tubes</a:t>
            </a:r>
            <a:r>
              <a:rPr lang="en-US" sz="1600" dirty="0" smtClean="0"/>
              <a:t> apart, by &lt; 1 mm.  Spacing determines the effectiveness of the method.</a:t>
            </a:r>
          </a:p>
          <a:p>
            <a:pPr marL="0" marR="0" indent="0" algn="l" defTabSz="914400" rtl="0" eaLnBrk="0" fontAlgn="base" latinLnBrk="0" hangingPunct="0">
              <a:lnSpc>
                <a:spcPct val="100000"/>
              </a:lnSpc>
              <a:spcBef>
                <a:spcPts val="0"/>
              </a:spcBef>
              <a:spcAft>
                <a:spcPts val="0"/>
              </a:spcAft>
              <a:buClrTx/>
              <a:buSzPct val="90000"/>
              <a:buFont typeface="Courier New" pitchFamily="49" charset="0"/>
              <a:buChar char="o"/>
              <a:tabLst/>
              <a:defRPr/>
            </a:pPr>
            <a:r>
              <a:rPr lang="en-US" sz="1600" dirty="0" smtClean="0"/>
              <a:t> 200 </a:t>
            </a:r>
            <a:r>
              <a:rPr lang="en-US" sz="1600" dirty="0" err="1" smtClean="0"/>
              <a:t>atm</a:t>
            </a:r>
            <a:r>
              <a:rPr lang="en-US" sz="1600" dirty="0" smtClean="0"/>
              <a:t> UF6 is introduced to the device.  This is needed to keep the UF6 in the liquid phase near the hot wall.  (Allowing it to boil would create non-laminar flow and disrupt separation.)</a:t>
            </a:r>
          </a:p>
          <a:p>
            <a:pPr marL="0" marR="0" indent="0" algn="l" defTabSz="914400" rtl="0" eaLnBrk="0" fontAlgn="base" latinLnBrk="0" hangingPunct="0">
              <a:lnSpc>
                <a:spcPct val="100000"/>
              </a:lnSpc>
              <a:spcBef>
                <a:spcPts val="0"/>
              </a:spcBef>
              <a:spcAft>
                <a:spcPts val="0"/>
              </a:spcAft>
              <a:buClrTx/>
              <a:buSzPct val="90000"/>
              <a:buFont typeface="Courier New" pitchFamily="49" charset="0"/>
              <a:buChar char="o"/>
              <a:tabLst/>
              <a:defRPr/>
            </a:pPr>
            <a:r>
              <a:rPr lang="en-US" sz="1600" dirty="0" smtClean="0"/>
              <a:t> Lighter molecules move up the hot wall </a:t>
            </a:r>
            <a:r>
              <a:rPr lang="en-US" sz="1600" dirty="0" smtClean="0"/>
              <a:t>and </a:t>
            </a:r>
            <a:r>
              <a:rPr lang="en-US" sz="1600" dirty="0" smtClean="0"/>
              <a:t>heavier molecules move down the cold wall.</a:t>
            </a:r>
          </a:p>
          <a:p>
            <a:pPr marL="0" marR="0" indent="0" algn="l" defTabSz="914400" rtl="0" eaLnBrk="0" fontAlgn="base" latinLnBrk="0" hangingPunct="0">
              <a:lnSpc>
                <a:spcPct val="100000"/>
              </a:lnSpc>
              <a:spcBef>
                <a:spcPts val="0"/>
              </a:spcBef>
              <a:spcAft>
                <a:spcPts val="0"/>
              </a:spcAft>
              <a:buClrTx/>
              <a:buSzPct val="90000"/>
              <a:buFont typeface="Courier New" pitchFamily="49" charset="0"/>
              <a:buChar char="o"/>
              <a:tabLst/>
              <a:defRPr/>
            </a:pPr>
            <a:r>
              <a:rPr lang="en-US" sz="1600" dirty="0" smtClean="0"/>
              <a:t> While you could theoretically design the tube for any enrichment, the physical dimensions and time requirements make very high enrichment impractical.</a:t>
            </a:r>
          </a:p>
          <a:p>
            <a:pPr marL="0" marR="0" indent="0" algn="l" defTabSz="914400" rtl="0" eaLnBrk="0" fontAlgn="base" latinLnBrk="0" hangingPunct="0">
              <a:lnSpc>
                <a:spcPct val="100000"/>
              </a:lnSpc>
              <a:spcBef>
                <a:spcPts val="0"/>
              </a:spcBef>
              <a:spcAft>
                <a:spcPts val="0"/>
              </a:spcAft>
              <a:buClrTx/>
              <a:buSzPct val="90000"/>
              <a:buFont typeface="Courier New" pitchFamily="49" charset="0"/>
              <a:buChar char="o"/>
              <a:tabLst/>
              <a:defRPr/>
            </a:pPr>
            <a:endParaRPr lang="en-US" sz="1600" dirty="0" smtClean="0"/>
          </a:p>
          <a:p>
            <a:pPr>
              <a:spcBef>
                <a:spcPts val="0"/>
              </a:spcBef>
              <a:spcAft>
                <a:spcPts val="0"/>
              </a:spcAft>
            </a:pPr>
            <a:endParaRPr lang="en-US" sz="1600"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39</a:t>
            </a:fld>
            <a:endParaRPr lang="en-US" dirty="0"/>
          </a:p>
        </p:txBody>
      </p:sp>
    </p:spTree>
    <p:extLst>
      <p:ext uri="{BB962C8B-B14F-4D97-AF65-F5344CB8AC3E}">
        <p14:creationId xmlns:p14="http://schemas.microsoft.com/office/powerpoint/2010/main" val="24170613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ts val="0"/>
              </a:spcBef>
              <a:spcAft>
                <a:spcPts val="0"/>
              </a:spcAft>
            </a:pPr>
            <a:r>
              <a:rPr lang="en-US" dirty="0" smtClean="0"/>
              <a:t> EMIS enrichment</a:t>
            </a:r>
            <a:r>
              <a:rPr lang="en-US" baseline="0" dirty="0" smtClean="0"/>
              <a:t> works with the concept of differential deflection in electric and magnetic fields.</a:t>
            </a:r>
          </a:p>
          <a:p>
            <a:pPr>
              <a:spcBef>
                <a:spcPts val="0"/>
              </a:spcBef>
              <a:spcAft>
                <a:spcPts val="0"/>
              </a:spcAft>
            </a:pPr>
            <a:r>
              <a:rPr lang="en-US" baseline="0" dirty="0" smtClean="0"/>
              <a:t> </a:t>
            </a:r>
            <a:r>
              <a:rPr lang="en-US" baseline="0" dirty="0" err="1" smtClean="0"/>
              <a:t>Nier</a:t>
            </a:r>
            <a:r>
              <a:rPr lang="en-US" baseline="0" dirty="0" smtClean="0"/>
              <a:t> conducted an experiment in 1940 during which he used vapor UBr4 ions from a heated furnace accelerated through a 1kV potential to separate 235U from 238U.</a:t>
            </a:r>
          </a:p>
          <a:p>
            <a:pPr>
              <a:spcBef>
                <a:spcPts val="0"/>
              </a:spcBef>
              <a:spcAft>
                <a:spcPts val="0"/>
              </a:spcAft>
            </a:pPr>
            <a:r>
              <a:rPr lang="en-US" baseline="0" dirty="0" smtClean="0"/>
              <a:t> Concept</a:t>
            </a:r>
          </a:p>
          <a:p>
            <a:pPr lvl="1">
              <a:spcBef>
                <a:spcPts val="0"/>
              </a:spcBef>
              <a:spcAft>
                <a:spcPts val="0"/>
              </a:spcAft>
            </a:pPr>
            <a:r>
              <a:rPr lang="en-US" baseline="0" dirty="0" smtClean="0"/>
              <a:t> (1) Take a volatile (gas) with a U-bearing compound.</a:t>
            </a:r>
          </a:p>
          <a:p>
            <a:pPr lvl="1">
              <a:spcBef>
                <a:spcPts val="0"/>
              </a:spcBef>
              <a:spcAft>
                <a:spcPts val="0"/>
              </a:spcAft>
            </a:pPr>
            <a:r>
              <a:rPr lang="en-US" baseline="0" dirty="0" smtClean="0"/>
              <a:t> (2) Introduce into an ion source to destroy the U-molecules and create +1 atomic ions</a:t>
            </a:r>
          </a:p>
          <a:p>
            <a:pPr lvl="2">
              <a:spcBef>
                <a:spcPts val="0"/>
              </a:spcBef>
              <a:spcAft>
                <a:spcPts val="0"/>
              </a:spcAft>
            </a:pPr>
            <a:r>
              <a:rPr lang="en-US" baseline="0" dirty="0" smtClean="0"/>
              <a:t> Unfortunately, these ions will have a </a:t>
            </a:r>
            <a:r>
              <a:rPr lang="en-US" baseline="0" dirty="0" err="1" smtClean="0"/>
              <a:t>Maxwellian</a:t>
            </a:r>
            <a:r>
              <a:rPr lang="en-US" baseline="0" dirty="0" smtClean="0"/>
              <a:t> distribution so proceed to next step</a:t>
            </a:r>
          </a:p>
          <a:p>
            <a:pPr lvl="1">
              <a:spcBef>
                <a:spcPts val="0"/>
              </a:spcBef>
              <a:spcAft>
                <a:spcPts val="0"/>
              </a:spcAft>
            </a:pPr>
            <a:r>
              <a:rPr lang="en-US" baseline="0" dirty="0" smtClean="0"/>
              <a:t> (3) Use a potential (some </a:t>
            </a:r>
            <a:r>
              <a:rPr lang="en-US" baseline="0" dirty="0" err="1" smtClean="0"/>
              <a:t>keV</a:t>
            </a:r>
            <a:r>
              <a:rPr lang="en-US" baseline="0" dirty="0" smtClean="0"/>
              <a:t>) to accelerate the ions to the “same” velocity (now the thermal energy spread from (2) no longer matters)</a:t>
            </a:r>
          </a:p>
          <a:p>
            <a:pPr lvl="1">
              <a:spcBef>
                <a:spcPts val="0"/>
              </a:spcBef>
              <a:spcAft>
                <a:spcPts val="0"/>
              </a:spcAft>
            </a:pPr>
            <a:r>
              <a:rPr lang="en-US" baseline="0" dirty="0" smtClean="0"/>
              <a:t> (4) Use a uniform B-field (Lorentz force tells us circular motion!) to separate the ions by mass.</a:t>
            </a:r>
          </a:p>
          <a:p>
            <a:pPr lvl="2">
              <a:spcBef>
                <a:spcPts val="0"/>
              </a:spcBef>
              <a:spcAft>
                <a:spcPts val="0"/>
              </a:spcAft>
            </a:pPr>
            <a:r>
              <a:rPr lang="en-US" baseline="0" dirty="0" smtClean="0"/>
              <a:t> Radius is proportional to the square root of the mass.</a:t>
            </a:r>
          </a:p>
          <a:p>
            <a:pPr>
              <a:spcBef>
                <a:spcPts val="0"/>
              </a:spcBef>
              <a:spcAft>
                <a:spcPts val="0"/>
              </a:spcAft>
            </a:pPr>
            <a:r>
              <a:rPr lang="en-US" baseline="0" dirty="0" smtClean="0"/>
              <a:t> Collection position and spread of the ions from the ion source matters</a:t>
            </a:r>
          </a:p>
          <a:p>
            <a:pPr lvl="1">
              <a:spcBef>
                <a:spcPts val="0"/>
              </a:spcBef>
              <a:spcAft>
                <a:spcPts val="0"/>
              </a:spcAft>
            </a:pPr>
            <a:r>
              <a:rPr lang="en-US" baseline="0" dirty="0" smtClean="0"/>
              <a:t> At 180 degrees from the source in a homogeneous B-field the shift in the ion orbit is double.</a:t>
            </a:r>
          </a:p>
          <a:p>
            <a:pPr lvl="0">
              <a:spcBef>
                <a:spcPts val="0"/>
              </a:spcBef>
              <a:spcAft>
                <a:spcPts val="0"/>
              </a:spcAft>
            </a:pPr>
            <a:r>
              <a:rPr lang="en-US" baseline="0" dirty="0" smtClean="0"/>
              <a:t> If you have low beam intensities, you can get increased separation between adjacent (closely spaced) masses.</a:t>
            </a:r>
          </a:p>
          <a:p>
            <a:pPr lvl="0">
              <a:spcBef>
                <a:spcPts val="0"/>
              </a:spcBef>
              <a:spcAft>
                <a:spcPts val="0"/>
              </a:spcAft>
            </a:pPr>
            <a:r>
              <a:rPr lang="en-US" baseline="0" dirty="0" smtClean="0"/>
              <a:t> At higher intensities, you get a space charge effect (mutual repulsion of ions) that spreads the beam out.</a:t>
            </a:r>
          </a:p>
          <a:p>
            <a:pPr lvl="0">
              <a:spcBef>
                <a:spcPts val="0"/>
              </a:spcBef>
              <a:spcAft>
                <a:spcPts val="0"/>
              </a:spcAft>
            </a:pPr>
            <a:r>
              <a:rPr lang="en-US" baseline="0" dirty="0" smtClean="0"/>
              <a:t> Of course, rate of production is related to beam intensity so that is also a consideration.</a:t>
            </a:r>
          </a:p>
          <a:p>
            <a:pPr lvl="0">
              <a:spcBef>
                <a:spcPts val="0"/>
              </a:spcBef>
              <a:spcAft>
                <a:spcPts val="0"/>
              </a:spcAft>
            </a:pPr>
            <a:r>
              <a:rPr lang="en-US" baseline="0" dirty="0" smtClean="0"/>
              <a:t> One of the major drawbacks of EMIS</a:t>
            </a:r>
            <a:r>
              <a:rPr lang="en-US" dirty="0" smtClean="0"/>
              <a:t> is that you can lose a lot of feed because of inefficiencies in the ionization step.  Note that this doesn’t mean the feed is “lost” for good.</a:t>
            </a:r>
          </a:p>
          <a:p>
            <a:pPr lvl="0">
              <a:spcBef>
                <a:spcPts val="0"/>
              </a:spcBef>
              <a:spcAft>
                <a:spcPts val="0"/>
              </a:spcAft>
            </a:pPr>
            <a:r>
              <a:rPr lang="en-US" baseline="0" dirty="0" smtClean="0"/>
              <a:t> Loss of the feed material also means that you will need to close the machine and clean it out periodically.</a:t>
            </a:r>
          </a:p>
          <a:p>
            <a:pPr>
              <a:spcBef>
                <a:spcPts val="0"/>
              </a:spcBef>
              <a:spcAft>
                <a:spcPts val="0"/>
              </a:spcAft>
            </a:pPr>
            <a:r>
              <a:rPr lang="en-US" baseline="0" dirty="0" smtClean="0"/>
              <a:t> We used this method to produce the fuel for the Hiroshima</a:t>
            </a:r>
            <a:r>
              <a:rPr lang="en-US" dirty="0" smtClean="0"/>
              <a:t> weapon.  Since using a single </a:t>
            </a:r>
            <a:r>
              <a:rPr lang="en-US" dirty="0" err="1" smtClean="0"/>
              <a:t>calutron</a:t>
            </a:r>
            <a:r>
              <a:rPr lang="en-US" dirty="0" smtClean="0"/>
              <a:t> would have taken hundreds of years we constructed a lot of them.</a:t>
            </a:r>
          </a:p>
          <a:p>
            <a:pPr>
              <a:spcBef>
                <a:spcPts val="0"/>
              </a:spcBef>
              <a:spcAft>
                <a:spcPts val="0"/>
              </a:spcAft>
            </a:pPr>
            <a:r>
              <a:rPr lang="en-US" dirty="0" smtClean="0"/>
              <a:t> They are expensive to build so, absent wartime, it is very difficult to justify expenditure of the resources.</a:t>
            </a:r>
          </a:p>
          <a:p>
            <a:pPr>
              <a:spcBef>
                <a:spcPts val="0"/>
              </a:spcBef>
              <a:spcAft>
                <a:spcPts val="0"/>
              </a:spcAft>
            </a:pPr>
            <a:r>
              <a:rPr lang="en-US" baseline="0" dirty="0" smtClean="0"/>
              <a:t> However,</a:t>
            </a:r>
            <a:r>
              <a:rPr lang="en-US" dirty="0" smtClean="0"/>
              <a:t> in a very short period of time these machines can be used to create small amounts of weapons usable material (e.g. say you wanted some HEU to run tests on…)</a:t>
            </a:r>
            <a:endParaRPr lang="en-US" baseline="0" dirty="0" smtClean="0"/>
          </a:p>
          <a:p>
            <a:pPr>
              <a:spcBef>
                <a:spcPts val="0"/>
              </a:spcBef>
              <a:spcAft>
                <a:spcPts val="0"/>
              </a:spcAft>
            </a:pPr>
            <a:r>
              <a:rPr lang="en-US" dirty="0" smtClean="0"/>
              <a:t>Electromagnetic separation</a:t>
            </a:r>
          </a:p>
          <a:p>
            <a:pPr lvl="1">
              <a:spcBef>
                <a:spcPts val="0"/>
              </a:spcBef>
              <a:spcAft>
                <a:spcPts val="0"/>
              </a:spcAft>
            </a:pPr>
            <a:r>
              <a:rPr lang="en-US" dirty="0" smtClean="0"/>
              <a:t> Is</a:t>
            </a:r>
            <a:r>
              <a:rPr lang="en-US" baseline="0" dirty="0" smtClean="0"/>
              <a:t> an o</a:t>
            </a:r>
            <a:r>
              <a:rPr lang="en-US" dirty="0" smtClean="0"/>
              <a:t>ld technology, but could be (was) resurrected by a </a:t>
            </a:r>
            <a:r>
              <a:rPr lang="en-US" dirty="0" err="1" smtClean="0"/>
              <a:t>proliferator</a:t>
            </a:r>
            <a:r>
              <a:rPr lang="en-US" dirty="0" smtClean="0"/>
              <a:t>  (Iraq)</a:t>
            </a:r>
          </a:p>
          <a:p>
            <a:pPr lvl="1">
              <a:spcBef>
                <a:spcPts val="0"/>
              </a:spcBef>
              <a:spcAft>
                <a:spcPts val="0"/>
              </a:spcAft>
            </a:pPr>
            <a:r>
              <a:rPr lang="en-US" dirty="0" smtClean="0"/>
              <a:t> Massive power consumption</a:t>
            </a:r>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40</a:t>
            </a:fld>
            <a:endParaRPr lang="en-US" dirty="0"/>
          </a:p>
        </p:txBody>
      </p:sp>
    </p:spTree>
    <p:extLst>
      <p:ext uri="{BB962C8B-B14F-4D97-AF65-F5344CB8AC3E}">
        <p14:creationId xmlns:p14="http://schemas.microsoft.com/office/powerpoint/2010/main" val="29950148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41</a:t>
            </a:fld>
            <a:endParaRPr lang="en-US" dirty="0"/>
          </a:p>
        </p:txBody>
      </p:sp>
    </p:spTree>
    <p:extLst>
      <p:ext uri="{BB962C8B-B14F-4D97-AF65-F5344CB8AC3E}">
        <p14:creationId xmlns:p14="http://schemas.microsoft.com/office/powerpoint/2010/main" val="3406559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42</a:t>
            </a:fld>
            <a:endParaRPr lang="en-US" dirty="0"/>
          </a:p>
        </p:txBody>
      </p:sp>
    </p:spTree>
    <p:extLst>
      <p:ext uri="{BB962C8B-B14F-4D97-AF65-F5344CB8AC3E}">
        <p14:creationId xmlns:p14="http://schemas.microsoft.com/office/powerpoint/2010/main" val="30421084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43</a:t>
            </a:fld>
            <a:endParaRPr lang="en-US" dirty="0"/>
          </a:p>
        </p:txBody>
      </p:sp>
    </p:spTree>
    <p:extLst>
      <p:ext uri="{BB962C8B-B14F-4D97-AF65-F5344CB8AC3E}">
        <p14:creationId xmlns:p14="http://schemas.microsoft.com/office/powerpoint/2010/main" val="36897401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a:spcBef>
                <a:spcPts val="0"/>
              </a:spcBef>
              <a:spcAft>
                <a:spcPts val="0"/>
              </a:spcAft>
            </a:pPr>
            <a:r>
              <a:rPr lang="en-US" sz="1800" dirty="0" smtClean="0"/>
              <a:t> Here is the physics and math behind the method.  </a:t>
            </a:r>
            <a:endParaRPr lang="en-US" sz="1800" dirty="0" smtClean="0"/>
          </a:p>
          <a:p>
            <a:pPr>
              <a:spcBef>
                <a:spcPts val="0"/>
              </a:spcBef>
              <a:spcAft>
                <a:spcPts val="0"/>
              </a:spcAft>
            </a:pPr>
            <a:r>
              <a:rPr lang="en-US" sz="1800" dirty="0" smtClean="0"/>
              <a:t> Again, it is ALL about the physics.</a:t>
            </a:r>
          </a:p>
          <a:p>
            <a:pPr>
              <a:spcBef>
                <a:spcPts val="0"/>
              </a:spcBef>
              <a:spcAft>
                <a:spcPts val="0"/>
              </a:spcAft>
            </a:pPr>
            <a:r>
              <a:rPr lang="en-US" sz="1800" dirty="0" smtClean="0"/>
              <a:t> </a:t>
            </a:r>
            <a:r>
              <a:rPr lang="en-US" sz="1800" b="1" dirty="0" smtClean="0"/>
              <a:t>Where does equation (9) come from?  </a:t>
            </a:r>
          </a:p>
          <a:p>
            <a:pPr lvl="1">
              <a:spcBef>
                <a:spcPts val="0"/>
              </a:spcBef>
              <a:spcAft>
                <a:spcPts val="0"/>
              </a:spcAft>
            </a:pPr>
            <a:r>
              <a:rPr lang="en-US" sz="1700" baseline="0" dirty="0" smtClean="0"/>
              <a:t> We know Lorentz force, since there is no E-field (once it goes through the slit) simplifies to the magnetic force</a:t>
            </a:r>
          </a:p>
          <a:p>
            <a:pPr lvl="1">
              <a:spcBef>
                <a:spcPts val="0"/>
              </a:spcBef>
              <a:spcAft>
                <a:spcPts val="0"/>
              </a:spcAft>
            </a:pPr>
            <a:r>
              <a:rPr lang="en-US" sz="1700" baseline="0" dirty="0" smtClean="0"/>
              <a:t> We balance the force F = ma = mv</a:t>
            </a:r>
            <a:r>
              <a:rPr lang="en-US" sz="1700" baseline="30000" dirty="0" smtClean="0"/>
              <a:t>2</a:t>
            </a:r>
            <a:r>
              <a:rPr lang="en-US" sz="1700" baseline="0" dirty="0" smtClean="0"/>
              <a:t>/r with the magnetic force and find…</a:t>
            </a:r>
          </a:p>
          <a:p>
            <a:pPr lvl="1">
              <a:spcBef>
                <a:spcPts val="0"/>
              </a:spcBef>
              <a:spcAft>
                <a:spcPts val="0"/>
              </a:spcAft>
            </a:pPr>
            <a:r>
              <a:rPr lang="en-US" sz="1800" dirty="0" smtClean="0"/>
              <a:t> </a:t>
            </a:r>
            <a:r>
              <a:rPr lang="en-US" sz="1700" dirty="0" smtClean="0"/>
              <a:t>The radius of a charged</a:t>
            </a:r>
            <a:r>
              <a:rPr lang="en-US" sz="1700" baseline="0" dirty="0" smtClean="0"/>
              <a:t> particle depends on its mass, velocity, charge, and the B-field</a:t>
            </a:r>
          </a:p>
          <a:p>
            <a:pPr>
              <a:spcBef>
                <a:spcPts val="0"/>
              </a:spcBef>
              <a:spcAft>
                <a:spcPts val="0"/>
              </a:spcAft>
            </a:pPr>
            <a:r>
              <a:rPr lang="en-US" sz="1800" b="1" dirty="0" smtClean="0"/>
              <a:t> Where does equation (10) come from?</a:t>
            </a:r>
          </a:p>
          <a:p>
            <a:pPr lvl="1">
              <a:spcBef>
                <a:spcPts val="0"/>
              </a:spcBef>
              <a:spcAft>
                <a:spcPts val="0"/>
              </a:spcAft>
            </a:pPr>
            <a:r>
              <a:rPr lang="en-US" sz="1700" dirty="0" smtClean="0"/>
              <a:t> Work-Energy</a:t>
            </a:r>
            <a:r>
              <a:rPr lang="en-US" sz="1700" baseline="0" dirty="0" smtClean="0"/>
              <a:t> theorem</a:t>
            </a:r>
          </a:p>
          <a:p>
            <a:pPr lvl="1">
              <a:spcBef>
                <a:spcPts val="0"/>
              </a:spcBef>
              <a:spcAft>
                <a:spcPts val="0"/>
              </a:spcAft>
            </a:pPr>
            <a:r>
              <a:rPr lang="en-US" sz="1700" baseline="0" dirty="0" smtClean="0"/>
              <a:t> Energy equal charge times potential difference which equals the kinetic energy of the particle.</a:t>
            </a:r>
          </a:p>
          <a:p>
            <a:pPr lvl="1">
              <a:spcBef>
                <a:spcPts val="0"/>
              </a:spcBef>
              <a:spcAft>
                <a:spcPts val="0"/>
              </a:spcAft>
            </a:pPr>
            <a:r>
              <a:rPr lang="en-US" sz="1700" baseline="0" dirty="0" smtClean="0"/>
              <a:t> From this we can solve for the particle velocity as a function of charge, the voltage drop it passed through, and the mass</a:t>
            </a:r>
            <a:endParaRPr lang="en-US" sz="1700" dirty="0" smtClean="0"/>
          </a:p>
          <a:p>
            <a:pPr>
              <a:spcBef>
                <a:spcPts val="0"/>
              </a:spcBef>
              <a:spcAft>
                <a:spcPts val="0"/>
              </a:spcAft>
            </a:pPr>
            <a:r>
              <a:rPr lang="en-US" sz="1800" b="1" dirty="0" smtClean="0"/>
              <a:t> </a:t>
            </a:r>
            <a:r>
              <a:rPr lang="en-US" sz="1800" b="1" dirty="0" smtClean="0"/>
              <a:t>Where does equation (11) come from and what does it mean?</a:t>
            </a:r>
          </a:p>
          <a:p>
            <a:pPr lvl="1">
              <a:spcBef>
                <a:spcPts val="0"/>
              </a:spcBef>
              <a:spcAft>
                <a:spcPts val="0"/>
              </a:spcAft>
            </a:pPr>
            <a:r>
              <a:rPr lang="en-US" sz="1700" dirty="0" smtClean="0"/>
              <a:t> With a little bit of algebra, we can find the radius associated with any charged particle of a given mass</a:t>
            </a:r>
            <a:r>
              <a:rPr lang="en-US" sz="1700" baseline="0" dirty="0" smtClean="0"/>
              <a:t> passing through a voltage drop and then a B-field.</a:t>
            </a:r>
          </a:p>
          <a:p>
            <a:pPr lvl="0">
              <a:spcBef>
                <a:spcPts val="0"/>
              </a:spcBef>
              <a:spcAft>
                <a:spcPts val="0"/>
              </a:spcAft>
            </a:pPr>
            <a:r>
              <a:rPr lang="en-US" sz="1800" b="1" baseline="0" dirty="0" smtClean="0"/>
              <a:t> Why don’t we collect the particles at 180 degrees or at 45 or degrees through its rotation?</a:t>
            </a:r>
          </a:p>
          <a:p>
            <a:pPr lvl="1">
              <a:spcBef>
                <a:spcPts val="0"/>
              </a:spcBef>
              <a:spcAft>
                <a:spcPts val="0"/>
              </a:spcAft>
            </a:pPr>
            <a:r>
              <a:rPr lang="en-US" sz="1700" baseline="0" dirty="0" smtClean="0"/>
              <a:t> The particles would be closer together.</a:t>
            </a:r>
          </a:p>
          <a:p>
            <a:pPr lvl="1">
              <a:spcBef>
                <a:spcPts val="0"/>
              </a:spcBef>
              <a:spcAft>
                <a:spcPts val="0"/>
              </a:spcAft>
            </a:pPr>
            <a:r>
              <a:rPr lang="en-US" sz="1700" baseline="0" dirty="0" smtClean="0"/>
              <a:t> Of course, you also have equipment in the way at 180 degrees as well…</a:t>
            </a:r>
            <a:endParaRPr lang="en-US" sz="1700" dirty="0" smtClean="0"/>
          </a:p>
          <a:p>
            <a:pPr>
              <a:spcBef>
                <a:spcPts val="0"/>
              </a:spcBef>
              <a:spcAft>
                <a:spcPts val="0"/>
              </a:spcAft>
            </a:pPr>
            <a:r>
              <a:rPr lang="en-US" sz="1800" dirty="0" smtClean="0"/>
              <a:t> You </a:t>
            </a:r>
            <a:r>
              <a:rPr lang="en-US" sz="1800" dirty="0" smtClean="0"/>
              <a:t>should be able to work through this.</a:t>
            </a:r>
            <a:endParaRPr lang="en-US" sz="1800"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44</a:t>
            </a:fld>
            <a:endParaRPr lang="en-US" dirty="0"/>
          </a:p>
        </p:txBody>
      </p:sp>
    </p:spTree>
    <p:extLst>
      <p:ext uri="{BB962C8B-B14F-4D97-AF65-F5344CB8AC3E}">
        <p14:creationId xmlns:p14="http://schemas.microsoft.com/office/powerpoint/2010/main" val="4522433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pPr>
              <a:spcBef>
                <a:spcPts val="0"/>
              </a:spcBef>
              <a:spcAft>
                <a:spcPts val="0"/>
              </a:spcAft>
            </a:pPr>
            <a:r>
              <a:rPr lang="en-US" sz="1400" dirty="0" smtClean="0"/>
              <a:t> </a:t>
            </a:r>
            <a:r>
              <a:rPr lang="en-US" sz="1400" b="1" dirty="0" smtClean="0"/>
              <a:t>Again, this is all about the physics.  I have to give you something to work through on your own so here it is…  …but here are a few hints.</a:t>
            </a:r>
          </a:p>
          <a:p>
            <a:pPr lvl="1">
              <a:spcBef>
                <a:spcPts val="0"/>
              </a:spcBef>
              <a:spcAft>
                <a:spcPts val="0"/>
              </a:spcAft>
            </a:pPr>
            <a:r>
              <a:rPr lang="en-US" sz="1300" b="1" dirty="0" smtClean="0"/>
              <a:t> Newton will come in handy again here.</a:t>
            </a:r>
          </a:p>
          <a:p>
            <a:pPr lvl="1">
              <a:spcBef>
                <a:spcPts val="0"/>
              </a:spcBef>
              <a:spcAft>
                <a:spcPts val="0"/>
              </a:spcAft>
            </a:pPr>
            <a:r>
              <a:rPr lang="en-US" sz="1300" b="1" dirty="0" smtClean="0"/>
              <a:t> The force a particle feels depends on its</a:t>
            </a:r>
            <a:r>
              <a:rPr lang="en-US" sz="1300" b="1" baseline="0" dirty="0" smtClean="0"/>
              <a:t> mass and acceleration.  The acceleration depends on v</a:t>
            </a:r>
            <a:r>
              <a:rPr lang="en-US" sz="1300" b="1" baseline="30000" dirty="0" smtClean="0"/>
              <a:t>2</a:t>
            </a:r>
            <a:r>
              <a:rPr lang="en-US" sz="1300" b="1" baseline="0" dirty="0" smtClean="0"/>
              <a:t>/r.  Obviously changes to v and r will impact separation…</a:t>
            </a:r>
            <a:endParaRPr lang="en-US" sz="1300" b="1" dirty="0" smtClean="0"/>
          </a:p>
          <a:p>
            <a:pPr>
              <a:spcBef>
                <a:spcPts val="0"/>
              </a:spcBef>
              <a:spcAft>
                <a:spcPts val="0"/>
              </a:spcAft>
            </a:pPr>
            <a:r>
              <a:rPr lang="en-US" sz="1400" dirty="0" smtClean="0"/>
              <a:t> </a:t>
            </a:r>
            <a:r>
              <a:rPr lang="en-US" sz="1400" dirty="0" smtClean="0"/>
              <a:t>Both techniques offer high stage throughput</a:t>
            </a:r>
            <a:r>
              <a:rPr lang="en-US" sz="1400" baseline="0" dirty="0" smtClean="0"/>
              <a:t> with reasonable single-stage separation factors.</a:t>
            </a:r>
          </a:p>
          <a:p>
            <a:pPr>
              <a:spcBef>
                <a:spcPts val="0"/>
              </a:spcBef>
              <a:spcAft>
                <a:spcPts val="0"/>
              </a:spcAft>
            </a:pPr>
            <a:r>
              <a:rPr lang="en-US" sz="1400" baseline="0" dirty="0" smtClean="0"/>
              <a:t> They are less complex (compare them to centrifuges) so they are a proliferation risk.</a:t>
            </a:r>
          </a:p>
          <a:p>
            <a:pPr>
              <a:spcBef>
                <a:spcPts val="0"/>
              </a:spcBef>
              <a:spcAft>
                <a:spcPts val="0"/>
              </a:spcAft>
            </a:pPr>
            <a:r>
              <a:rPr lang="en-US" sz="1400" baseline="0" dirty="0" smtClean="0"/>
              <a:t> The H2 is used to increase the flow velocity of the mixture because it reduces the mean molecular weight which increases the sonic velocity of the gas and minimizes turbulence.</a:t>
            </a:r>
          </a:p>
          <a:p>
            <a:pPr>
              <a:spcBef>
                <a:spcPts val="0"/>
              </a:spcBef>
              <a:spcAft>
                <a:spcPts val="0"/>
              </a:spcAft>
            </a:pPr>
            <a:r>
              <a:rPr lang="en-US" sz="1400" baseline="0" dirty="0" smtClean="0"/>
              <a:t> Thus, the carrier gas increases the separation factor significantly</a:t>
            </a:r>
          </a:p>
          <a:p>
            <a:pPr>
              <a:spcBef>
                <a:spcPts val="0"/>
              </a:spcBef>
              <a:spcAft>
                <a:spcPts val="0"/>
              </a:spcAft>
            </a:pPr>
            <a:r>
              <a:rPr lang="en-US" sz="1400" baseline="0" dirty="0" smtClean="0"/>
              <a:t> The more massive particles (like in centrifuges) concentrate on the wall (large centrifugal force due to the larger mass of the molecules).</a:t>
            </a:r>
          </a:p>
          <a:p>
            <a:pPr>
              <a:spcBef>
                <a:spcPts val="0"/>
              </a:spcBef>
              <a:spcAft>
                <a:spcPts val="0"/>
              </a:spcAft>
            </a:pPr>
            <a:r>
              <a:rPr lang="en-US" sz="1400" baseline="0" dirty="0" smtClean="0"/>
              <a:t> Best separation factors result from maximizing the gas velocity and minimizing the radius of curvature.  From basic physics you can see that these both increase the centrifugal acceleration (v^2/r).</a:t>
            </a:r>
          </a:p>
          <a:p>
            <a:pPr>
              <a:spcBef>
                <a:spcPts val="0"/>
              </a:spcBef>
              <a:spcAft>
                <a:spcPts val="0"/>
              </a:spcAft>
            </a:pPr>
            <a:r>
              <a:rPr lang="en-US" sz="1400" baseline="0" dirty="0" smtClean="0"/>
              <a:t> Typical parameters are 100 micron (0.01 cm) radius of curvature, feed stream of 0.25 </a:t>
            </a:r>
            <a:r>
              <a:rPr lang="en-US" sz="1400" baseline="0" dirty="0" err="1" smtClean="0"/>
              <a:t>atm</a:t>
            </a:r>
            <a:r>
              <a:rPr lang="en-US" sz="1400" baseline="0" dirty="0" smtClean="0"/>
              <a:t> pressure, and velocity of 300 m/s which yields a centrifugal acceleration at the wall of about 9 x 10</a:t>
            </a:r>
            <a:r>
              <a:rPr lang="en-US" sz="1400" baseline="30000" dirty="0" smtClean="0"/>
              <a:t>8</a:t>
            </a:r>
            <a:r>
              <a:rPr lang="en-US" sz="1400" baseline="0" dirty="0" smtClean="0"/>
              <a:t> m/s</a:t>
            </a:r>
            <a:r>
              <a:rPr lang="en-US" sz="1400" baseline="30000" dirty="0" smtClean="0"/>
              <a:t>2</a:t>
            </a:r>
            <a:r>
              <a:rPr lang="en-US" sz="1400" baseline="0" dirty="0" smtClean="0"/>
              <a:t>.</a:t>
            </a:r>
          </a:p>
          <a:p>
            <a:pPr>
              <a:spcBef>
                <a:spcPts val="0"/>
              </a:spcBef>
              <a:spcAft>
                <a:spcPts val="0"/>
              </a:spcAft>
            </a:pPr>
            <a:r>
              <a:rPr lang="en-US" sz="1400" baseline="0" dirty="0" smtClean="0"/>
              <a:t> Separation cells are made by etching thin sheets of Ni and stacking them in tandem.  </a:t>
            </a:r>
          </a:p>
          <a:p>
            <a:pPr lvl="1">
              <a:spcBef>
                <a:spcPts val="0"/>
              </a:spcBef>
              <a:spcAft>
                <a:spcPts val="0"/>
              </a:spcAft>
            </a:pPr>
            <a:r>
              <a:rPr lang="en-US" sz="1400" baseline="0" dirty="0" smtClean="0"/>
              <a:t> The higher the stack, the more throughput for a given pressure.</a:t>
            </a:r>
          </a:p>
          <a:p>
            <a:pPr lvl="0">
              <a:spcBef>
                <a:spcPts val="0"/>
              </a:spcBef>
              <a:spcAft>
                <a:spcPts val="0"/>
              </a:spcAft>
            </a:pPr>
            <a:r>
              <a:rPr lang="en-US" sz="1400" baseline="0" dirty="0" smtClean="0"/>
              <a:t> These must be operated in cascade.</a:t>
            </a:r>
          </a:p>
          <a:p>
            <a:pPr lvl="1">
              <a:spcBef>
                <a:spcPts val="0"/>
              </a:spcBef>
              <a:spcAft>
                <a:spcPts val="0"/>
              </a:spcAft>
            </a:pPr>
            <a:r>
              <a:rPr lang="en-US" sz="1400" baseline="0" dirty="0" smtClean="0"/>
              <a:t> The auxiliary gas complicates development of the optimum cascade configuration.</a:t>
            </a:r>
          </a:p>
          <a:p>
            <a:pPr lvl="1">
              <a:spcBef>
                <a:spcPts val="0"/>
              </a:spcBef>
              <a:spcAft>
                <a:spcPts val="0"/>
              </a:spcAft>
            </a:pPr>
            <a:r>
              <a:rPr lang="en-US" sz="1400" baseline="0" dirty="0" smtClean="0"/>
              <a:t> The auxiliary gas concentration needs to remain relatively constant throughout the cascade.</a:t>
            </a:r>
          </a:p>
          <a:p>
            <a:pPr lvl="1">
              <a:spcBef>
                <a:spcPts val="0"/>
              </a:spcBef>
              <a:spcAft>
                <a:spcPts val="0"/>
              </a:spcAft>
            </a:pPr>
            <a:r>
              <a:rPr lang="en-US" sz="1400" baseline="0" dirty="0" smtClean="0"/>
              <a:t> The tails are particularly depleted of fill gas (think centrifugal force) so you mix tails from one stage with an H2 enriched feed.</a:t>
            </a:r>
          </a:p>
          <a:p>
            <a:pPr lvl="1">
              <a:spcBef>
                <a:spcPts val="0"/>
              </a:spcBef>
              <a:spcAft>
                <a:spcPts val="0"/>
              </a:spcAft>
            </a:pPr>
            <a:r>
              <a:rPr lang="en-US" sz="1400" baseline="0" dirty="0" smtClean="0"/>
              <a:t> The working gas must be extracted, purified, adjust for the right temperature, and reintroduced at many points in the cascade which increases cost per SWU.</a:t>
            </a:r>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45</a:t>
            </a:fld>
            <a:endParaRPr lang="en-US" dirty="0"/>
          </a:p>
        </p:txBody>
      </p:sp>
    </p:spTree>
    <p:extLst>
      <p:ext uri="{BB962C8B-B14F-4D97-AF65-F5344CB8AC3E}">
        <p14:creationId xmlns:p14="http://schemas.microsoft.com/office/powerpoint/2010/main" val="1900427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ts val="0"/>
              </a:spcBef>
              <a:spcAft>
                <a:spcPts val="0"/>
              </a:spcAft>
            </a:pPr>
            <a:r>
              <a:rPr lang="en-US" sz="1400" b="1" dirty="0" smtClean="0"/>
              <a:t> Well, in this case I’d say it’s a little about the physics but very much about the chemistry!</a:t>
            </a:r>
          </a:p>
          <a:p>
            <a:pPr>
              <a:spcBef>
                <a:spcPts val="0"/>
              </a:spcBef>
              <a:spcAft>
                <a:spcPts val="0"/>
              </a:spcAft>
            </a:pPr>
            <a:r>
              <a:rPr lang="en-US" sz="1400" dirty="0" smtClean="0"/>
              <a:t> </a:t>
            </a:r>
            <a:r>
              <a:rPr lang="en-US" sz="1400" dirty="0" smtClean="0"/>
              <a:t>Isotopes (different</a:t>
            </a:r>
            <a:r>
              <a:rPr lang="en-US" sz="1400" baseline="0" dirty="0" smtClean="0"/>
              <a:t> number of n) have minute effects on the energies of the atomic electrons.  These differences are due to differences in the mass, shape, and nuclear spin of the nuclides (charge and current distribution differences within the nucleus!).</a:t>
            </a:r>
          </a:p>
          <a:p>
            <a:pPr lvl="0">
              <a:spcBef>
                <a:spcPts val="0"/>
              </a:spcBef>
              <a:spcAft>
                <a:spcPts val="0"/>
              </a:spcAft>
            </a:pPr>
            <a:r>
              <a:rPr lang="en-US" sz="1400" baseline="0" dirty="0" smtClean="0"/>
              <a:t> In molecules, these differences may change the rotational and vibrational character of the molecule.</a:t>
            </a:r>
            <a:endParaRPr lang="en-US" sz="1400" baseline="0" dirty="0"/>
          </a:p>
          <a:p>
            <a:pPr lvl="0">
              <a:spcBef>
                <a:spcPts val="0"/>
              </a:spcBef>
              <a:spcAft>
                <a:spcPts val="0"/>
              </a:spcAft>
            </a:pPr>
            <a:r>
              <a:rPr lang="en-US" sz="1400" b="1" baseline="0" dirty="0" smtClean="0"/>
              <a:t> Why do you need a very narrow band, </a:t>
            </a:r>
            <a:r>
              <a:rPr lang="en-US" sz="1400" b="1" baseline="0" dirty="0" err="1" smtClean="0"/>
              <a:t>tuneable</a:t>
            </a:r>
            <a:r>
              <a:rPr lang="en-US" sz="1400" b="1" baseline="0" dirty="0" smtClean="0"/>
              <a:t> laser for the excitation?</a:t>
            </a:r>
          </a:p>
          <a:p>
            <a:pPr lvl="1">
              <a:spcBef>
                <a:spcPts val="0"/>
              </a:spcBef>
              <a:spcAft>
                <a:spcPts val="0"/>
              </a:spcAft>
            </a:pPr>
            <a:r>
              <a:rPr lang="en-US" sz="1400" baseline="0" dirty="0" smtClean="0"/>
              <a:t> </a:t>
            </a:r>
            <a:r>
              <a:rPr lang="en-US" sz="1400" baseline="0" dirty="0" smtClean="0"/>
              <a:t>The differences in transition energies due to a change in the isotopic character are normally much smaller than the magnitude of the transition (level widths are much smaller than the energy differences for a transition</a:t>
            </a:r>
            <a:r>
              <a:rPr lang="en-US" sz="1400" baseline="0" dirty="0" smtClean="0"/>
              <a:t>).  </a:t>
            </a:r>
            <a:endParaRPr lang="en-US" sz="1400" baseline="0" dirty="0" smtClean="0"/>
          </a:p>
          <a:p>
            <a:pPr lvl="1">
              <a:spcBef>
                <a:spcPts val="0"/>
              </a:spcBef>
              <a:spcAft>
                <a:spcPts val="0"/>
              </a:spcAft>
            </a:pPr>
            <a:r>
              <a:rPr lang="en-US" sz="1400" baseline="0" dirty="0" smtClean="0"/>
              <a:t> In order to take advantage of these minute differences, you need a very narrow energy tunable laser.</a:t>
            </a:r>
          </a:p>
          <a:p>
            <a:pPr lvl="0">
              <a:spcBef>
                <a:spcPts val="0"/>
              </a:spcBef>
              <a:spcAft>
                <a:spcPts val="0"/>
              </a:spcAft>
            </a:pPr>
            <a:r>
              <a:rPr lang="en-US" sz="1400" baseline="0" dirty="0" smtClean="0"/>
              <a:t> General concept:</a:t>
            </a:r>
          </a:p>
          <a:p>
            <a:pPr lvl="1">
              <a:spcBef>
                <a:spcPts val="0"/>
              </a:spcBef>
              <a:spcAft>
                <a:spcPts val="0"/>
              </a:spcAft>
            </a:pPr>
            <a:r>
              <a:rPr lang="en-US" sz="1400" baseline="0" dirty="0" smtClean="0"/>
              <a:t> (1) Isotopic differences exist.</a:t>
            </a:r>
          </a:p>
          <a:p>
            <a:pPr lvl="1">
              <a:spcBef>
                <a:spcPts val="0"/>
              </a:spcBef>
              <a:spcAft>
                <a:spcPts val="0"/>
              </a:spcAft>
            </a:pPr>
            <a:r>
              <a:rPr lang="en-US" sz="1400" baseline="0" dirty="0" smtClean="0"/>
              <a:t> (2) Use a </a:t>
            </a:r>
            <a:r>
              <a:rPr lang="en-US" sz="1400" baseline="0" dirty="0" err="1" smtClean="0"/>
              <a:t>tuneable</a:t>
            </a:r>
            <a:r>
              <a:rPr lang="en-US" sz="1400" baseline="0" dirty="0" smtClean="0"/>
              <a:t> laser to selectively excite one isotope or molecule.</a:t>
            </a:r>
          </a:p>
          <a:p>
            <a:pPr lvl="1">
              <a:spcBef>
                <a:spcPts val="0"/>
              </a:spcBef>
              <a:spcAft>
                <a:spcPts val="0"/>
              </a:spcAft>
            </a:pPr>
            <a:r>
              <a:rPr lang="en-US" sz="1400" baseline="0" dirty="0" smtClean="0"/>
              <a:t> (3) Use a second laser to ionize the excited isotope or molecule.</a:t>
            </a:r>
          </a:p>
          <a:p>
            <a:pPr lvl="1">
              <a:spcBef>
                <a:spcPts val="0"/>
              </a:spcBef>
              <a:spcAft>
                <a:spcPts val="0"/>
              </a:spcAft>
            </a:pPr>
            <a:r>
              <a:rPr lang="en-US" sz="1400" baseline="0" dirty="0" smtClean="0"/>
              <a:t> (4) Use an E-field to separate and collect the ions from the gas drifting through.</a:t>
            </a:r>
          </a:p>
          <a:p>
            <a:pPr lvl="0">
              <a:spcBef>
                <a:spcPts val="0"/>
              </a:spcBef>
              <a:spcAft>
                <a:spcPts val="0"/>
              </a:spcAft>
            </a:pPr>
            <a:r>
              <a:rPr lang="en-US" sz="1400" baseline="0" dirty="0" smtClean="0"/>
              <a:t> Three major classes of LIS:</a:t>
            </a:r>
          </a:p>
          <a:p>
            <a:pPr lvl="1">
              <a:spcBef>
                <a:spcPts val="0"/>
              </a:spcBef>
              <a:spcAft>
                <a:spcPts val="0"/>
              </a:spcAft>
            </a:pPr>
            <a:r>
              <a:rPr lang="en-US" sz="1400" baseline="0" dirty="0" smtClean="0"/>
              <a:t> photochemical—excited atom or molecule has a higher chemical reactivity that a similar species in its </a:t>
            </a:r>
            <a:r>
              <a:rPr lang="en-US" sz="1400" baseline="0" dirty="0" err="1" smtClean="0"/>
              <a:t>groud</a:t>
            </a:r>
            <a:r>
              <a:rPr lang="en-US" sz="1400" baseline="0" dirty="0" smtClean="0"/>
              <a:t> state and will </a:t>
            </a:r>
            <a:r>
              <a:rPr lang="en-US" sz="1400" baseline="0" dirty="0" err="1" smtClean="0"/>
              <a:t>reacter</a:t>
            </a:r>
            <a:r>
              <a:rPr lang="en-US" sz="1400" baseline="0" dirty="0" smtClean="0"/>
              <a:t> preferentially with a suitable partner</a:t>
            </a:r>
          </a:p>
          <a:p>
            <a:pPr lvl="1">
              <a:spcBef>
                <a:spcPts val="0"/>
              </a:spcBef>
              <a:spcAft>
                <a:spcPts val="0"/>
              </a:spcAft>
            </a:pPr>
            <a:r>
              <a:rPr lang="en-US" sz="1400" baseline="0" dirty="0" smtClean="0"/>
              <a:t> atomic photoionization—an excited atom will be more easily ionized by a second photon of a suitable energy</a:t>
            </a:r>
          </a:p>
          <a:p>
            <a:pPr lvl="1">
              <a:spcBef>
                <a:spcPts val="0"/>
              </a:spcBef>
              <a:spcAft>
                <a:spcPts val="0"/>
              </a:spcAft>
            </a:pPr>
            <a:r>
              <a:rPr lang="en-US" sz="1400" baseline="0" dirty="0" smtClean="0"/>
              <a:t> </a:t>
            </a:r>
            <a:r>
              <a:rPr lang="en-US" sz="1400" baseline="0" dirty="0" err="1" smtClean="0"/>
              <a:t>photodissociation</a:t>
            </a:r>
            <a:r>
              <a:rPr lang="en-US" sz="1400" baseline="0" dirty="0" smtClean="0"/>
              <a:t>—an excited molecule can be more easily disassociated than when in the ground state.</a:t>
            </a:r>
            <a:endParaRPr lang="en-US" sz="1400" dirty="0" smtClean="0"/>
          </a:p>
          <a:p>
            <a:pPr>
              <a:spcBef>
                <a:spcPts val="0"/>
              </a:spcBef>
              <a:spcAft>
                <a:spcPts val="0"/>
              </a:spcAft>
            </a:pPr>
            <a:r>
              <a:rPr lang="en-US" sz="1400" dirty="0" smtClean="0"/>
              <a:t>While LIS competes with other enrichment techniques, it is not very efficient.</a:t>
            </a:r>
          </a:p>
          <a:p>
            <a:pPr>
              <a:spcBef>
                <a:spcPts val="0"/>
              </a:spcBef>
              <a:spcAft>
                <a:spcPts val="0"/>
              </a:spcAft>
            </a:pPr>
            <a:r>
              <a:rPr lang="en-US" sz="1400" dirty="0" smtClean="0"/>
              <a:t> The single-stage separation factor for LIS depends on delivered laser power (which impacts throughput) and frequency quality (which impacts selectivity).</a:t>
            </a:r>
          </a:p>
          <a:p>
            <a:pPr>
              <a:spcBef>
                <a:spcPts val="0"/>
              </a:spcBef>
              <a:spcAft>
                <a:spcPts val="0"/>
              </a:spcAft>
            </a:pPr>
            <a:r>
              <a:rPr lang="en-US" sz="1400" dirty="0" smtClean="0"/>
              <a:t> Reactor fuel composition can be made in a single pass.</a:t>
            </a:r>
          </a:p>
          <a:p>
            <a:pPr>
              <a:spcBef>
                <a:spcPts val="0"/>
              </a:spcBef>
              <a:spcAft>
                <a:spcPts val="0"/>
              </a:spcAft>
            </a:pPr>
            <a:r>
              <a:rPr lang="en-US" sz="1400" dirty="0" smtClean="0"/>
              <a:t> This method is very technical.</a:t>
            </a:r>
          </a:p>
          <a:p>
            <a:pPr lvl="1">
              <a:spcBef>
                <a:spcPts val="0"/>
              </a:spcBef>
              <a:spcAft>
                <a:spcPts val="0"/>
              </a:spcAft>
            </a:pPr>
            <a:endParaRPr lang="en-US" sz="1400" baseline="0" dirty="0" smtClean="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46</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ts val="0"/>
              </a:spcBef>
              <a:spcAft>
                <a:spcPts val="0"/>
              </a:spcAft>
            </a:pPr>
            <a:r>
              <a:rPr lang="en-US" sz="1800" dirty="0" smtClean="0"/>
              <a:t> The atomic vapor</a:t>
            </a:r>
            <a:r>
              <a:rPr lang="en-US" sz="1800" baseline="0" dirty="0" smtClean="0"/>
              <a:t> of U atoms must be produced from a metal</a:t>
            </a:r>
          </a:p>
          <a:p>
            <a:pPr lvl="1">
              <a:spcBef>
                <a:spcPts val="0"/>
              </a:spcBef>
              <a:spcAft>
                <a:spcPts val="0"/>
              </a:spcAft>
            </a:pPr>
            <a:r>
              <a:rPr lang="en-US" sz="1800" baseline="0" dirty="0" smtClean="0"/>
              <a:t> This is a significant technical problem due to the low volatility and high chemical reactivity of U and the high temperatures needed to produce significant vapor pressure.</a:t>
            </a:r>
          </a:p>
          <a:p>
            <a:pPr lvl="1">
              <a:spcBef>
                <a:spcPts val="0"/>
              </a:spcBef>
              <a:spcAft>
                <a:spcPts val="0"/>
              </a:spcAft>
            </a:pPr>
            <a:r>
              <a:rPr lang="en-US" sz="1800" baseline="0" dirty="0" smtClean="0"/>
              <a:t> Liquid U is very reactive so finding a container for it is extremely difficult.</a:t>
            </a:r>
          </a:p>
          <a:p>
            <a:pPr lvl="1">
              <a:spcBef>
                <a:spcPts val="0"/>
              </a:spcBef>
              <a:spcAft>
                <a:spcPts val="0"/>
              </a:spcAft>
            </a:pPr>
            <a:r>
              <a:rPr lang="en-US" sz="1800" baseline="0" dirty="0" smtClean="0"/>
              <a:t> In practice, U vapor is produced with an electron beam, creating a molten area of limited extent in a U ingot which acts as its own container.</a:t>
            </a:r>
          </a:p>
          <a:p>
            <a:pPr lvl="1">
              <a:spcBef>
                <a:spcPts val="0"/>
              </a:spcBef>
              <a:spcAft>
                <a:spcPts val="0"/>
              </a:spcAft>
            </a:pPr>
            <a:r>
              <a:rPr lang="en-US" sz="1800" baseline="0" dirty="0" smtClean="0"/>
              <a:t> The vapor is then irradiated by several lasers.</a:t>
            </a:r>
          </a:p>
          <a:p>
            <a:pPr lvl="1">
              <a:spcBef>
                <a:spcPts val="0"/>
              </a:spcBef>
              <a:spcAft>
                <a:spcPts val="0"/>
              </a:spcAft>
            </a:pPr>
            <a:r>
              <a:rPr lang="en-US" sz="1800" baseline="0" dirty="0" smtClean="0"/>
              <a:t> It takes about 6.2 </a:t>
            </a:r>
            <a:r>
              <a:rPr lang="en-US" sz="1800" baseline="0" dirty="0" err="1" smtClean="0"/>
              <a:t>eV</a:t>
            </a:r>
            <a:r>
              <a:rPr lang="en-US" sz="1800" baseline="0" dirty="0" smtClean="0"/>
              <a:t> to remove an electron from the U atom.</a:t>
            </a:r>
          </a:p>
          <a:p>
            <a:pPr lvl="1">
              <a:spcBef>
                <a:spcPts val="0"/>
              </a:spcBef>
              <a:spcAft>
                <a:spcPts val="0"/>
              </a:spcAft>
            </a:pPr>
            <a:r>
              <a:rPr lang="en-US" sz="1800" baseline="0" dirty="0" smtClean="0"/>
              <a:t> EM deflection is used to select ionized 235U atoms from 238U atoms and is collected on plates.  (Nonionic tails condense somewhere else.)</a:t>
            </a:r>
          </a:p>
          <a:p>
            <a:pPr lvl="1">
              <a:spcBef>
                <a:spcPts val="0"/>
              </a:spcBef>
              <a:spcAft>
                <a:spcPts val="0"/>
              </a:spcAft>
            </a:pPr>
            <a:endParaRPr lang="en-US" sz="1800"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47</a:t>
            </a:fld>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48</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ts val="0"/>
              </a:spcBef>
              <a:spcAft>
                <a:spcPts val="0"/>
              </a:spcAft>
            </a:pPr>
            <a:r>
              <a:rPr lang="en-US" sz="1800" dirty="0" smtClean="0"/>
              <a:t> Basically, enrichment</a:t>
            </a:r>
            <a:r>
              <a:rPr lang="en-US" sz="1800" baseline="0" dirty="0" smtClean="0"/>
              <a:t> is increasing the fraction of a desired isotope.</a:t>
            </a:r>
          </a:p>
          <a:p>
            <a:pPr>
              <a:spcBef>
                <a:spcPts val="0"/>
              </a:spcBef>
              <a:spcAft>
                <a:spcPts val="0"/>
              </a:spcAft>
            </a:pPr>
            <a:endParaRPr lang="en-US" sz="1800" baseline="0" dirty="0" smtClean="0"/>
          </a:p>
          <a:p>
            <a:pPr>
              <a:spcBef>
                <a:spcPts val="0"/>
              </a:spcBef>
              <a:spcAft>
                <a:spcPts val="0"/>
              </a:spcAft>
            </a:pPr>
            <a:r>
              <a:rPr lang="en-US" sz="1800" baseline="0" dirty="0" smtClean="0"/>
              <a:t> </a:t>
            </a:r>
            <a:r>
              <a:rPr lang="en-US" sz="1800" baseline="0" dirty="0" smtClean="0"/>
              <a:t>Why does enrichment of material decrease the amount of the material required for a critical mass?</a:t>
            </a:r>
          </a:p>
          <a:p>
            <a:pPr lvl="1">
              <a:spcBef>
                <a:spcPts val="0"/>
              </a:spcBef>
              <a:spcAft>
                <a:spcPts val="0"/>
              </a:spcAft>
            </a:pPr>
            <a:r>
              <a:rPr lang="en-US" sz="1800" baseline="0" dirty="0" smtClean="0"/>
              <a:t> To answer this, you can think about the cross sections (fission and absorption-non-fission) for 238U and </a:t>
            </a:r>
            <a:r>
              <a:rPr lang="en-US" sz="1800" baseline="0" dirty="0" smtClean="0"/>
              <a:t>235U</a:t>
            </a:r>
          </a:p>
          <a:p>
            <a:pPr lvl="1">
              <a:spcBef>
                <a:spcPts val="0"/>
              </a:spcBef>
              <a:spcAft>
                <a:spcPts val="0"/>
              </a:spcAft>
              <a:buNone/>
            </a:pPr>
            <a:endParaRPr lang="en-US" sz="1800" dirty="0" smtClean="0"/>
          </a:p>
          <a:p>
            <a:pPr lvl="1">
              <a:spcBef>
                <a:spcPts val="0"/>
              </a:spcBef>
              <a:spcAft>
                <a:spcPts val="0"/>
              </a:spcAft>
            </a:pPr>
            <a:endParaRPr lang="en-US" sz="1800" dirty="0"/>
          </a:p>
          <a:p>
            <a:pPr>
              <a:spcBef>
                <a:spcPts val="0"/>
              </a:spcBef>
              <a:spcAft>
                <a:spcPts val="0"/>
              </a:spcAft>
            </a:pPr>
            <a:r>
              <a:rPr lang="en-US" sz="1800" dirty="0"/>
              <a:t> </a:t>
            </a:r>
            <a:r>
              <a:rPr lang="en-US" sz="1800" b="1" dirty="0"/>
              <a:t>Can you define </a:t>
            </a:r>
            <a:r>
              <a:rPr lang="en-US" sz="1800" b="1" dirty="0" smtClean="0"/>
              <a:t>the following terms?  </a:t>
            </a:r>
            <a:r>
              <a:rPr lang="en-US" sz="1800" b="0" dirty="0" smtClean="0"/>
              <a:t>(Expect to be asked what these terms mean throughout</a:t>
            </a:r>
            <a:r>
              <a:rPr lang="en-US" sz="1800" b="0" baseline="0" dirty="0" smtClean="0"/>
              <a:t> the lectures.  It’s the vernacular so you need to know the terminology)</a:t>
            </a:r>
            <a:endParaRPr lang="en-US" sz="1800" b="0" dirty="0" smtClean="0"/>
          </a:p>
          <a:p>
            <a:pPr lvl="1">
              <a:spcBef>
                <a:spcPts val="0"/>
              </a:spcBef>
              <a:spcAft>
                <a:spcPts val="0"/>
              </a:spcAft>
            </a:pPr>
            <a:r>
              <a:rPr lang="en-US" sz="1800" b="0" dirty="0"/>
              <a:t> </a:t>
            </a:r>
            <a:r>
              <a:rPr lang="en-US" sz="1800" b="0" dirty="0" smtClean="0"/>
              <a:t>assay, enrich,</a:t>
            </a:r>
            <a:r>
              <a:rPr lang="en-US" sz="1800" b="0" baseline="0" dirty="0" smtClean="0"/>
              <a:t> </a:t>
            </a:r>
            <a:r>
              <a:rPr lang="en-US" sz="1800" b="0" dirty="0" smtClean="0"/>
              <a:t>deplete </a:t>
            </a:r>
            <a:r>
              <a:rPr lang="en-US" sz="1800" b="0" dirty="0"/>
              <a:t>(</a:t>
            </a:r>
            <a:r>
              <a:rPr lang="en-US" sz="1800" b="0" dirty="0" smtClean="0"/>
              <a:t>strip), </a:t>
            </a:r>
            <a:r>
              <a:rPr lang="en-US" sz="1800" b="0" dirty="0" err="1" smtClean="0"/>
              <a:t>LEU</a:t>
            </a:r>
            <a:r>
              <a:rPr lang="en-US" sz="1800" b="0" dirty="0" smtClean="0"/>
              <a:t>, </a:t>
            </a:r>
            <a:r>
              <a:rPr lang="en-US" sz="1800" b="0" dirty="0" err="1" smtClean="0"/>
              <a:t>HEU</a:t>
            </a:r>
            <a:r>
              <a:rPr lang="en-US" sz="1800" b="0" dirty="0" smtClean="0"/>
              <a:t>, Feed, Product</a:t>
            </a:r>
            <a:r>
              <a:rPr lang="en-US" sz="1800" b="0" baseline="0" dirty="0" smtClean="0"/>
              <a:t> and</a:t>
            </a:r>
            <a:r>
              <a:rPr lang="en-US" sz="1800" b="0" dirty="0" smtClean="0"/>
              <a:t> waste</a:t>
            </a:r>
            <a:endParaRPr lang="en-US" sz="1800" b="0" dirty="0"/>
          </a:p>
          <a:p>
            <a:pPr>
              <a:spcBef>
                <a:spcPts val="0"/>
              </a:spcBef>
              <a:spcAft>
                <a:spcPts val="0"/>
              </a:spcAft>
            </a:pPr>
            <a:endParaRPr lang="en-US" sz="1800"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4</a:t>
            </a:fld>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ts val="0"/>
              </a:spcBef>
              <a:spcAft>
                <a:spcPts val="0"/>
              </a:spcAft>
            </a:pPr>
            <a:r>
              <a:rPr lang="en-US" sz="1600" dirty="0" smtClean="0"/>
              <a:t> 235UF6 molecules absorb energy from IR lasers while 238UF6 molecules are unaffected.</a:t>
            </a:r>
          </a:p>
          <a:p>
            <a:pPr>
              <a:spcBef>
                <a:spcPts val="0"/>
              </a:spcBef>
              <a:spcAft>
                <a:spcPts val="0"/>
              </a:spcAft>
            </a:pPr>
            <a:r>
              <a:rPr lang="en-US" sz="1600" dirty="0" smtClean="0"/>
              <a:t> Energy is introduced to the 235UF6 molecule (in steps) so it dissociates to 235UF5 + F</a:t>
            </a:r>
          </a:p>
          <a:p>
            <a:pPr>
              <a:spcBef>
                <a:spcPts val="0"/>
              </a:spcBef>
              <a:spcAft>
                <a:spcPts val="0"/>
              </a:spcAft>
            </a:pPr>
            <a:r>
              <a:rPr lang="en-US" sz="1600" dirty="0" smtClean="0"/>
              <a:t> UF5 condenses into a fine powder called “laser snow” which is filtered from the UF6 tails.</a:t>
            </a:r>
          </a:p>
          <a:p>
            <a:pPr>
              <a:spcBef>
                <a:spcPts val="0"/>
              </a:spcBef>
              <a:spcAft>
                <a:spcPts val="0"/>
              </a:spcAft>
            </a:pPr>
            <a:r>
              <a:rPr lang="en-US" sz="1600" dirty="0" smtClean="0"/>
              <a:t> Unlike AVLIS, MLIS does not have the difficulty of producing a concentrated atomic laser.  However, MLIS performance is degraded by molecular motion.</a:t>
            </a:r>
          </a:p>
          <a:p>
            <a:pPr lvl="1">
              <a:spcBef>
                <a:spcPts val="0"/>
              </a:spcBef>
              <a:spcAft>
                <a:spcPts val="0"/>
              </a:spcAft>
            </a:pPr>
            <a:r>
              <a:rPr lang="en-US" sz="1600" dirty="0" smtClean="0"/>
              <a:t> At normal temperatures, UF6 collisions lead to a wide range of vibrational excitations and the random molecular motions negate the selectivity of the laser.</a:t>
            </a:r>
          </a:p>
          <a:p>
            <a:pPr lvl="1">
              <a:spcBef>
                <a:spcPts val="0"/>
              </a:spcBef>
              <a:spcAft>
                <a:spcPts val="0"/>
              </a:spcAft>
            </a:pPr>
            <a:r>
              <a:rPr lang="en-US" sz="1600" dirty="0" smtClean="0"/>
              <a:t> This problem is overcome by diluting UF6 with a carrier gas (e.g. Argon) and letting it expand through a nozzle into a vacuum.  This results in a beam of “cold” UF6 </a:t>
            </a:r>
            <a:r>
              <a:rPr lang="en-US" sz="1600" dirty="0" err="1" smtClean="0"/>
              <a:t>moleculs</a:t>
            </a:r>
            <a:r>
              <a:rPr lang="en-US" sz="1600" dirty="0" smtClean="0"/>
              <a:t> travelling in the same direction and is a more suitable target for the MLIS lasers.</a:t>
            </a:r>
          </a:p>
          <a:p>
            <a:pPr lvl="1">
              <a:spcBef>
                <a:spcPts val="0"/>
              </a:spcBef>
              <a:spcAft>
                <a:spcPts val="0"/>
              </a:spcAft>
            </a:pPr>
            <a:endParaRPr lang="en-US" sz="1600" dirty="0" smtClean="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49</a:t>
            </a:fld>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50</a:t>
            </a:fld>
            <a:endParaRPr lang="en-US" dirty="0"/>
          </a:p>
        </p:txBody>
      </p:sp>
    </p:spTree>
    <p:extLst>
      <p:ext uri="{BB962C8B-B14F-4D97-AF65-F5344CB8AC3E}">
        <p14:creationId xmlns:p14="http://schemas.microsoft.com/office/powerpoint/2010/main" val="20119726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1600" dirty="0" smtClean="0"/>
              <a:t> Methods are designed to capitalize on the tendencies of different isotopes to concentrate in selected molecules when the atoms of that element can exchange between molecules.</a:t>
            </a:r>
          </a:p>
          <a:p>
            <a:pPr rtl="0"/>
            <a:r>
              <a:rPr lang="en-US" sz="1600" baseline="0" dirty="0" smtClean="0"/>
              <a:t> Chemical-exchange enrichment cells involve repeated extraction and back-extraction of U compounds in solution (or adsorbing and desorbing from a solid support)</a:t>
            </a:r>
          </a:p>
          <a:p>
            <a:pPr rtl="0"/>
            <a:r>
              <a:rPr lang="en-US" sz="1600" baseline="0" dirty="0" smtClean="0"/>
              <a:t> Criticality safety is a big concern during the later stages of generating HEU.</a:t>
            </a:r>
          </a:p>
          <a:p>
            <a:pPr lvl="1" rtl="0"/>
            <a:r>
              <a:rPr lang="en-US" sz="1600" baseline="0" dirty="0" smtClean="0"/>
              <a:t> To prevent criticality accidents, the mass of HEU at any given location must be maintained below a critical amount.</a:t>
            </a:r>
          </a:p>
          <a:p>
            <a:pPr lvl="1" rtl="0"/>
            <a:r>
              <a:rPr lang="en-US" sz="1600" baseline="0" dirty="0" smtClean="0"/>
              <a:t> It should be noted that the “critical mass” depends on the chemical form, density, geometric configuration, and the environment (i.e. the presence of neutron reflectors or moderators)</a:t>
            </a:r>
            <a:endParaRPr lang="en-US" sz="1600" dirty="0" smtClean="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51</a:t>
            </a:fld>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fontAlgn="base"/>
            <a:endParaRPr lang="en-US" dirty="0" smtClean="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52</a:t>
            </a:fld>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53</a:t>
            </a:fld>
            <a:endParaRPr lang="en-US" dirty="0"/>
          </a:p>
        </p:txBody>
      </p:sp>
    </p:spTree>
    <p:extLst>
      <p:ext uri="{BB962C8B-B14F-4D97-AF65-F5344CB8AC3E}">
        <p14:creationId xmlns:p14="http://schemas.microsoft.com/office/powerpoint/2010/main" val="28184679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54</a:t>
            </a:fld>
            <a:endParaRPr lang="en-US" dirty="0"/>
          </a:p>
        </p:txBody>
      </p:sp>
    </p:spTree>
    <p:extLst>
      <p:ext uri="{BB962C8B-B14F-4D97-AF65-F5344CB8AC3E}">
        <p14:creationId xmlns:p14="http://schemas.microsoft.com/office/powerpoint/2010/main" val="27698237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800" dirty="0" smtClean="0"/>
              <a:t> Now that we’ve looked at the</a:t>
            </a:r>
            <a:r>
              <a:rPr lang="en-US" sz="1800" baseline="0" dirty="0" smtClean="0"/>
              <a:t> various enrichment techniques</a:t>
            </a:r>
            <a:r>
              <a:rPr lang="en-US" sz="1800" dirty="0" smtClean="0"/>
              <a:t>, you should have a better understanding of why the numbers</a:t>
            </a:r>
            <a:r>
              <a:rPr lang="en-US" sz="1800" baseline="0" dirty="0" smtClean="0"/>
              <a:t> are what they are…</a:t>
            </a:r>
            <a:endParaRPr lang="en-US" sz="1800" dirty="0" smtClean="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55</a:t>
            </a:fld>
            <a:endParaRPr lang="en-US" dirty="0"/>
          </a:p>
        </p:txBody>
      </p:sp>
    </p:spTree>
    <p:extLst>
      <p:ext uri="{BB962C8B-B14F-4D97-AF65-F5344CB8AC3E}">
        <p14:creationId xmlns:p14="http://schemas.microsoft.com/office/powerpoint/2010/main" val="14467277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56</a:t>
            </a:fld>
            <a:endParaRPr lang="en-US" dirty="0"/>
          </a:p>
        </p:txBody>
      </p:sp>
    </p:spTree>
    <p:extLst>
      <p:ext uri="{BB962C8B-B14F-4D97-AF65-F5344CB8AC3E}">
        <p14:creationId xmlns:p14="http://schemas.microsoft.com/office/powerpoint/2010/main" val="25888293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pPr>
              <a:defRPr/>
            </a:pPr>
            <a:fld id="{EC8A66F2-9A39-4004-BEEA-BBFF7322F938}" type="slidenum">
              <a:rPr lang="en-US" smtClean="0"/>
              <a:pPr>
                <a:defRPr/>
              </a:pPr>
              <a:t>57</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pPr>
              <a:defRPr/>
            </a:pPr>
            <a:fld id="{EC8A66F2-9A39-4004-BEEA-BBFF7322F938}" type="slidenum">
              <a:rPr lang="en-US" smtClean="0"/>
              <a:pPr>
                <a:defRPr/>
              </a:pPr>
              <a:t>58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800" dirty="0" smtClean="0"/>
              <a:t> Here </a:t>
            </a:r>
            <a:r>
              <a:rPr lang="en-US" sz="1800" dirty="0" smtClean="0"/>
              <a:t>are some general</a:t>
            </a:r>
            <a:r>
              <a:rPr lang="en-US" sz="1800" baseline="0" dirty="0" smtClean="0"/>
              <a:t> definitions you will want to be familiar with.</a:t>
            </a:r>
          </a:p>
          <a:p>
            <a:r>
              <a:rPr lang="en-US" sz="1800" baseline="0" dirty="0" smtClean="0"/>
              <a:t> </a:t>
            </a:r>
            <a:r>
              <a:rPr lang="en-US" sz="1800" b="1" baseline="0" dirty="0" smtClean="0"/>
              <a:t>Note the term </a:t>
            </a:r>
            <a:r>
              <a:rPr lang="en-US" sz="1800" b="1" baseline="0" dirty="0" err="1" smtClean="0"/>
              <a:t>HEU</a:t>
            </a:r>
            <a:r>
              <a:rPr lang="en-US" sz="1800" b="1" baseline="0" dirty="0" smtClean="0"/>
              <a:t> here.  Often times, especially with policy makers, people confuse </a:t>
            </a:r>
            <a:r>
              <a:rPr lang="en-US" sz="1800" b="1" baseline="0" dirty="0" err="1" smtClean="0"/>
              <a:t>HEU</a:t>
            </a:r>
            <a:r>
              <a:rPr lang="en-US" sz="1800" b="1" baseline="0" dirty="0" smtClean="0"/>
              <a:t> with </a:t>
            </a:r>
            <a:r>
              <a:rPr lang="en-US" sz="1800" b="1" baseline="0" dirty="0" err="1" smtClean="0"/>
              <a:t>WGU</a:t>
            </a:r>
            <a:r>
              <a:rPr lang="en-US" sz="1800" b="1" baseline="0" dirty="0" smtClean="0"/>
              <a:t>. </a:t>
            </a:r>
          </a:p>
          <a:p>
            <a:pPr lvl="1"/>
            <a:r>
              <a:rPr lang="en-US" sz="1700" b="1" i="1" dirty="0" smtClean="0"/>
              <a:t> </a:t>
            </a:r>
            <a:r>
              <a:rPr lang="en-US" sz="1800" b="1" i="1" baseline="0" dirty="0" smtClean="0"/>
              <a:t>Can someone explain the difference between </a:t>
            </a:r>
            <a:r>
              <a:rPr lang="en-US" sz="1800" b="1" i="1" baseline="0" dirty="0" err="1" smtClean="0"/>
              <a:t>HEU</a:t>
            </a:r>
            <a:r>
              <a:rPr lang="en-US" sz="1800" b="1" i="1" baseline="0" dirty="0" smtClean="0"/>
              <a:t> and </a:t>
            </a:r>
            <a:r>
              <a:rPr lang="en-US" sz="1800" b="1" i="1" baseline="0" dirty="0" err="1" smtClean="0"/>
              <a:t>WGU</a:t>
            </a:r>
            <a:r>
              <a:rPr lang="en-US" sz="1800" b="1" i="1" baseline="0" dirty="0" smtClean="0"/>
              <a:t>?</a:t>
            </a:r>
          </a:p>
          <a:p>
            <a:endParaRPr lang="en-US" sz="1800" b="1" i="1" dirty="0"/>
          </a:p>
          <a:p>
            <a:endParaRPr lang="en-US" sz="1800" b="1" i="1" dirty="0" smtClean="0"/>
          </a:p>
          <a:p>
            <a:endParaRPr lang="en-US" sz="1800" b="1" i="1" dirty="0"/>
          </a:p>
          <a:p>
            <a:endParaRPr lang="en-US" sz="1800" b="1" i="1" dirty="0" smtClean="0"/>
          </a:p>
          <a:p>
            <a:endParaRPr lang="en-US" sz="1800" b="1" i="1" dirty="0"/>
          </a:p>
          <a:p>
            <a:endParaRPr lang="en-US" sz="1800" b="1" i="1" dirty="0" smtClean="0"/>
          </a:p>
          <a:p>
            <a:endParaRPr lang="en-US" sz="1800" b="1" i="1" dirty="0"/>
          </a:p>
          <a:p>
            <a:endParaRPr lang="en-US" sz="1800" b="1" i="1" dirty="0" smtClean="0"/>
          </a:p>
          <a:p>
            <a:endParaRPr lang="en-US" sz="1800" b="1" i="1" dirty="0" smtClean="0"/>
          </a:p>
          <a:p>
            <a:pPr>
              <a:spcBef>
                <a:spcPts val="0"/>
              </a:spcBef>
              <a:spcAft>
                <a:spcPts val="0"/>
              </a:spcAft>
              <a:defRPr/>
            </a:pPr>
            <a:r>
              <a:rPr lang="en-US" sz="1800" b="1" dirty="0"/>
              <a:t>What are the three major steps to acquisition of a nuclear weapon?</a:t>
            </a:r>
          </a:p>
          <a:p>
            <a:pPr lvl="1">
              <a:spcBef>
                <a:spcPts val="0"/>
              </a:spcBef>
              <a:spcAft>
                <a:spcPts val="0"/>
              </a:spcAft>
              <a:defRPr/>
            </a:pPr>
            <a:r>
              <a:rPr lang="en-US" sz="1800" b="1" i="1" dirty="0"/>
              <a:t> </a:t>
            </a:r>
            <a:r>
              <a:rPr lang="en-US" sz="1800" i="1" dirty="0"/>
              <a:t>Acquisition, Integration of high-explosive components, and integration of a delivery system.</a:t>
            </a:r>
          </a:p>
          <a:p>
            <a:endParaRPr lang="en-US" sz="2000" i="1"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5</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spcBef>
                <a:spcPts val="0"/>
              </a:spcBef>
              <a:spcAft>
                <a:spcPts val="0"/>
              </a:spcAft>
              <a:buClrTx/>
              <a:buSzPct val="90000"/>
              <a:buFont typeface="Courier New" pitchFamily="49" charset="0"/>
              <a:buChar char="o"/>
              <a:tabLst/>
              <a:defRPr/>
            </a:pPr>
            <a:r>
              <a:rPr lang="en-US" sz="1600" dirty="0" smtClean="0"/>
              <a:t> Here is your first introduction to the “Technical Routes to a Nuclear Weapon”</a:t>
            </a:r>
          </a:p>
          <a:p>
            <a:pPr marL="0" marR="0" indent="0" algn="l" defTabSz="914400" rtl="0" eaLnBrk="0" fontAlgn="base" latinLnBrk="0" hangingPunct="0">
              <a:spcBef>
                <a:spcPts val="0"/>
              </a:spcBef>
              <a:spcAft>
                <a:spcPts val="0"/>
              </a:spcAft>
              <a:buClrTx/>
              <a:buSzPct val="90000"/>
              <a:buFont typeface="Courier New" pitchFamily="49" charset="0"/>
              <a:buChar char="o"/>
              <a:tabLst/>
              <a:defRPr/>
            </a:pPr>
            <a:r>
              <a:rPr lang="en-US" sz="1600" dirty="0" smtClean="0"/>
              <a:t> Note </a:t>
            </a:r>
            <a:r>
              <a:rPr lang="en-US" sz="1600" dirty="0" smtClean="0"/>
              <a:t>the major</a:t>
            </a:r>
            <a:r>
              <a:rPr lang="en-US" sz="1600" baseline="0" dirty="0" smtClean="0"/>
              <a:t> </a:t>
            </a:r>
            <a:r>
              <a:rPr lang="en-US" sz="1600" baseline="0" dirty="0" smtClean="0"/>
              <a:t>steps.</a:t>
            </a:r>
            <a:endParaRPr lang="en-US" sz="1600" baseline="0" dirty="0" smtClean="0"/>
          </a:p>
          <a:p>
            <a:pPr marL="285750" marR="0" lvl="1" indent="0" algn="l" defTabSz="914400" rtl="0" eaLnBrk="0" fontAlgn="base" latinLnBrk="0" hangingPunct="0">
              <a:spcBef>
                <a:spcPts val="0"/>
              </a:spcBef>
              <a:spcAft>
                <a:spcPts val="0"/>
              </a:spcAft>
              <a:buClrTx/>
              <a:buSzPct val="90000"/>
              <a:buFont typeface="Courier New" pitchFamily="49" charset="0"/>
              <a:buChar char="o"/>
              <a:tabLst/>
              <a:defRPr/>
            </a:pPr>
            <a:r>
              <a:rPr lang="en-US" sz="1600" baseline="0" dirty="0" smtClean="0"/>
              <a:t> (1) Acquisition of SNM.  </a:t>
            </a:r>
            <a:r>
              <a:rPr lang="en-US" sz="1600" baseline="0" dirty="0" smtClean="0"/>
              <a:t>How can you make </a:t>
            </a:r>
            <a:endParaRPr lang="en-US" sz="1600" baseline="0" dirty="0" smtClean="0"/>
          </a:p>
          <a:p>
            <a:pPr marL="461963" marR="0" lvl="2" indent="0" algn="l" defTabSz="914400" rtl="0" eaLnBrk="0" fontAlgn="base" latinLnBrk="0" hangingPunct="0">
              <a:spcBef>
                <a:spcPts val="0"/>
              </a:spcBef>
              <a:spcAft>
                <a:spcPts val="0"/>
              </a:spcAft>
              <a:buClrTx/>
              <a:buSzPct val="90000"/>
              <a:buFont typeface="Courier New" pitchFamily="49" charset="0"/>
              <a:buChar char="o"/>
              <a:tabLst/>
              <a:defRPr/>
            </a:pPr>
            <a:r>
              <a:rPr lang="en-US" sz="1600" dirty="0" smtClean="0"/>
              <a:t> Note that If you are able to purchase, steal,</a:t>
            </a:r>
            <a:r>
              <a:rPr lang="en-US" sz="1600" baseline="0" dirty="0" smtClean="0"/>
              <a:t> or otherwise obtain weapon-usable nuclear material you have bypassed a significant amount of effort. </a:t>
            </a:r>
            <a:endParaRPr lang="en-US" sz="1600" dirty="0" smtClean="0"/>
          </a:p>
          <a:p>
            <a:pPr marL="461963" marR="0" lvl="2" indent="0" algn="l" defTabSz="914400" rtl="0" eaLnBrk="0" fontAlgn="base" latinLnBrk="0" hangingPunct="0">
              <a:spcBef>
                <a:spcPts val="0"/>
              </a:spcBef>
              <a:spcAft>
                <a:spcPts val="0"/>
              </a:spcAft>
              <a:buClrTx/>
              <a:buSzPct val="90000"/>
              <a:buFont typeface="Courier New" pitchFamily="49" charset="0"/>
              <a:buChar char="o"/>
              <a:tabLst/>
              <a:defRPr/>
            </a:pPr>
            <a:r>
              <a:rPr lang="en-US" sz="1600" baseline="0" dirty="0" smtClean="0"/>
              <a:t> If you are able to obtain the SNM in enriched form, you still have to turn it into the form needed for a weapon.</a:t>
            </a:r>
          </a:p>
          <a:p>
            <a:pPr marL="285750" marR="0" lvl="1" indent="0" algn="l" defTabSz="914400" rtl="0" eaLnBrk="0" fontAlgn="base" latinLnBrk="0" hangingPunct="0">
              <a:spcBef>
                <a:spcPts val="0"/>
              </a:spcBef>
              <a:spcAft>
                <a:spcPts val="0"/>
              </a:spcAft>
              <a:buClrTx/>
              <a:buSzPct val="90000"/>
              <a:buFont typeface="Courier New" pitchFamily="49" charset="0"/>
              <a:buChar char="o"/>
              <a:tabLst/>
              <a:defRPr/>
            </a:pPr>
            <a:r>
              <a:rPr lang="en-US" sz="1600" baseline="0" dirty="0" smtClean="0"/>
              <a:t> (2) Integration of high explosive components.  </a:t>
            </a:r>
            <a:endParaRPr lang="en-US" sz="1600" baseline="0" dirty="0" smtClean="0"/>
          </a:p>
          <a:p>
            <a:pPr lvl="2">
              <a:spcBef>
                <a:spcPts val="0"/>
              </a:spcBef>
              <a:spcAft>
                <a:spcPts val="0"/>
              </a:spcAft>
              <a:defRPr/>
            </a:pPr>
            <a:r>
              <a:rPr lang="en-US" sz="1600" b="1" dirty="0"/>
              <a:t> </a:t>
            </a:r>
            <a:r>
              <a:rPr lang="en-US" sz="1600" b="1" dirty="0" smtClean="0"/>
              <a:t>Is it easier to make a gun-type or an implosion weapon?</a:t>
            </a:r>
          </a:p>
          <a:p>
            <a:pPr lvl="2">
              <a:spcBef>
                <a:spcPts val="0"/>
              </a:spcBef>
              <a:spcAft>
                <a:spcPts val="0"/>
              </a:spcAft>
              <a:defRPr/>
            </a:pPr>
            <a:r>
              <a:rPr lang="en-US" sz="1600" baseline="0" dirty="0"/>
              <a:t> </a:t>
            </a:r>
            <a:r>
              <a:rPr lang="en-US" sz="1600" baseline="0" dirty="0" smtClean="0"/>
              <a:t>For </a:t>
            </a:r>
            <a:r>
              <a:rPr lang="en-US" sz="1600" baseline="0" dirty="0" smtClean="0"/>
              <a:t>this phase, creation of a gun-type weapon is much easier than creation of an implosion type device.</a:t>
            </a:r>
          </a:p>
          <a:p>
            <a:pPr marL="285750" marR="0" lvl="1" indent="0" algn="l" defTabSz="914400" rtl="0" eaLnBrk="0" fontAlgn="base" latinLnBrk="0" hangingPunct="0">
              <a:spcBef>
                <a:spcPts val="0"/>
              </a:spcBef>
              <a:spcAft>
                <a:spcPts val="0"/>
              </a:spcAft>
              <a:buClrTx/>
              <a:buSzPct val="90000"/>
              <a:buFont typeface="Courier New" pitchFamily="49" charset="0"/>
              <a:buChar char="o"/>
              <a:tabLst/>
              <a:defRPr/>
            </a:pPr>
            <a:r>
              <a:rPr lang="en-US" sz="1600" baseline="0" dirty="0" smtClean="0"/>
              <a:t> (3) Integration of a delivery system.  Depending on what you want to do, this can be very difficult (say placement in an ICBM) or quite easy (placement in a moving truck or </a:t>
            </a:r>
            <a:r>
              <a:rPr lang="en-US" sz="1600" baseline="0" dirty="0" err="1" smtClean="0"/>
              <a:t>connex</a:t>
            </a:r>
            <a:r>
              <a:rPr lang="en-US" sz="1600" baseline="0" dirty="0" smtClean="0"/>
              <a:t>)</a:t>
            </a:r>
          </a:p>
          <a:p>
            <a:pPr marL="0" marR="0" lvl="0" indent="0" algn="l" defTabSz="914400" rtl="0" eaLnBrk="0" fontAlgn="base" latinLnBrk="0" hangingPunct="0">
              <a:spcBef>
                <a:spcPts val="0"/>
              </a:spcBef>
              <a:spcAft>
                <a:spcPts val="0"/>
              </a:spcAft>
              <a:buClrTx/>
              <a:buSzPct val="90000"/>
              <a:buFont typeface="Courier New" pitchFamily="49" charset="0"/>
              <a:buChar char="o"/>
              <a:tabLst/>
              <a:defRPr/>
            </a:pPr>
            <a:r>
              <a:rPr lang="en-US" sz="1600" baseline="0" dirty="0" smtClean="0"/>
              <a:t> Traditionally we say that step (1) is very, very difficult.  However, if you are able to “steal” the </a:t>
            </a:r>
            <a:r>
              <a:rPr lang="en-US" sz="1600" baseline="0" dirty="0" err="1" smtClean="0"/>
              <a:t>SNM</a:t>
            </a:r>
            <a:r>
              <a:rPr lang="en-US" sz="1600" baseline="0" dirty="0" smtClean="0"/>
              <a:t> (especially if it is in enriched form) you reduce the scale of the problem significantly</a:t>
            </a:r>
            <a:r>
              <a:rPr lang="en-US" sz="1600" baseline="0" dirty="0" smtClean="0"/>
              <a:t>.</a:t>
            </a:r>
          </a:p>
          <a:p>
            <a:pPr marL="0" marR="0" lvl="0" indent="0" algn="l" defTabSz="914400" rtl="0" eaLnBrk="0" fontAlgn="base" latinLnBrk="0" hangingPunct="0">
              <a:spcBef>
                <a:spcPts val="0"/>
              </a:spcBef>
              <a:spcAft>
                <a:spcPts val="0"/>
              </a:spcAft>
              <a:buClrTx/>
              <a:buSzPct val="90000"/>
              <a:buFont typeface="Courier New" pitchFamily="49" charset="0"/>
              <a:buChar char="o"/>
              <a:tabLst/>
              <a:defRPr/>
            </a:pPr>
            <a:r>
              <a:rPr lang="en-US" sz="1600" b="1" dirty="0"/>
              <a:t> </a:t>
            </a:r>
            <a:r>
              <a:rPr lang="en-US" sz="1600" b="1" dirty="0" smtClean="0"/>
              <a:t>How do steps (2) and (3) differ depending on what the intent is for use of the weapon?</a:t>
            </a:r>
            <a:endParaRPr lang="en-US" sz="1600" b="1" baseline="0" dirty="0" smtClean="0"/>
          </a:p>
          <a:p>
            <a:pPr lvl="1">
              <a:spcBef>
                <a:spcPts val="0"/>
              </a:spcBef>
              <a:spcAft>
                <a:spcPts val="0"/>
              </a:spcAft>
              <a:defRPr/>
            </a:pPr>
            <a:r>
              <a:rPr lang="en-US" sz="1600" baseline="0" dirty="0" smtClean="0"/>
              <a:t> Obviously</a:t>
            </a:r>
            <a:r>
              <a:rPr lang="en-US" sz="1600" baseline="0" dirty="0" smtClean="0"/>
              <a:t>, building a weapon for placement on a warhead has different requirements </a:t>
            </a:r>
            <a:r>
              <a:rPr lang="en-US" sz="1600" baseline="0" dirty="0" smtClean="0"/>
              <a:t>(much more difficult) than </a:t>
            </a:r>
            <a:r>
              <a:rPr lang="en-US" sz="1600" baseline="0" dirty="0" smtClean="0"/>
              <a:t>building a weapon that you place in a cargo container on a train for clandestine transport to the target</a:t>
            </a:r>
            <a:r>
              <a:rPr lang="en-US" sz="1600" baseline="0" dirty="0" smtClean="0"/>
              <a:t>.</a:t>
            </a:r>
          </a:p>
          <a:p>
            <a:pPr lvl="1">
              <a:spcBef>
                <a:spcPts val="0"/>
              </a:spcBef>
              <a:spcAft>
                <a:spcPts val="0"/>
              </a:spcAft>
              <a:defRPr/>
            </a:pPr>
            <a:endParaRPr lang="en-US" sz="1600" dirty="0"/>
          </a:p>
          <a:p>
            <a:pPr>
              <a:spcBef>
                <a:spcPts val="0"/>
              </a:spcBef>
              <a:spcAft>
                <a:spcPts val="0"/>
              </a:spcAft>
              <a:defRPr/>
            </a:pPr>
            <a:r>
              <a:rPr lang="en-US" sz="1600" b="1" baseline="0" dirty="0" smtClean="0"/>
              <a:t> Can</a:t>
            </a:r>
            <a:r>
              <a:rPr lang="en-US" sz="1600" b="1" dirty="0" smtClean="0"/>
              <a:t> you name all the enrichment methods you are familiar with?</a:t>
            </a:r>
            <a:endParaRPr lang="en-US" sz="1600" b="1" baseline="0" dirty="0" smtClean="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6</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pPr marL="0" marR="0" indent="0" algn="l" defTabSz="914400" rtl="0" eaLnBrk="0" fontAlgn="base" latinLnBrk="0" hangingPunct="0">
              <a:spcBef>
                <a:spcPts val="0"/>
              </a:spcBef>
              <a:spcAft>
                <a:spcPts val="0"/>
              </a:spcAft>
              <a:buClrTx/>
              <a:buSzPct val="90000"/>
              <a:buFont typeface="Courier New" pitchFamily="49" charset="0"/>
              <a:buChar char="o"/>
              <a:tabLst/>
              <a:defRPr/>
            </a:pPr>
            <a:r>
              <a:rPr lang="en-US" sz="1800" dirty="0" smtClean="0"/>
              <a:t> The major methods of Uranium Enrichment are seen here.</a:t>
            </a:r>
          </a:p>
          <a:p>
            <a:pPr marL="0" marR="0" indent="0" algn="l" defTabSz="914400" rtl="0" eaLnBrk="0" fontAlgn="base" latinLnBrk="0" hangingPunct="0">
              <a:spcBef>
                <a:spcPts val="0"/>
              </a:spcBef>
              <a:spcAft>
                <a:spcPts val="0"/>
              </a:spcAft>
              <a:buClrTx/>
              <a:buSzPct val="90000"/>
              <a:buFont typeface="Courier New" pitchFamily="49" charset="0"/>
              <a:buChar char="o"/>
              <a:tabLst/>
              <a:defRPr/>
            </a:pPr>
            <a:r>
              <a:rPr lang="en-US" sz="1800" dirty="0" smtClean="0"/>
              <a:t> We will see that each method has its challenges and footprints</a:t>
            </a:r>
            <a:r>
              <a:rPr lang="en-US" sz="1800" dirty="0" smtClean="0"/>
              <a:t>.</a:t>
            </a:r>
          </a:p>
          <a:p>
            <a:pPr>
              <a:spcBef>
                <a:spcPts val="0"/>
              </a:spcBef>
              <a:spcAft>
                <a:spcPts val="0"/>
              </a:spcAft>
            </a:pPr>
            <a:r>
              <a:rPr lang="en-US" sz="1800" baseline="0" dirty="0" smtClean="0"/>
              <a:t> </a:t>
            </a:r>
            <a:r>
              <a:rPr lang="en-US" sz="1800" b="1" dirty="0"/>
              <a:t> For which methods do we use the term “separation factor” and for which do we use “enrichment factor</a:t>
            </a:r>
            <a:r>
              <a:rPr lang="en-US" sz="1800" b="1" dirty="0" smtClean="0"/>
              <a:t>?”</a:t>
            </a:r>
            <a:r>
              <a:rPr lang="en-US" sz="1800" baseline="0" dirty="0" smtClean="0"/>
              <a:t> </a:t>
            </a:r>
          </a:p>
          <a:p>
            <a:pPr>
              <a:spcBef>
                <a:spcPts val="0"/>
              </a:spcBef>
              <a:spcAft>
                <a:spcPts val="0"/>
              </a:spcAft>
            </a:pPr>
            <a:r>
              <a:rPr lang="en-US" sz="1800" b="0" i="0" u="none" strike="noStrike" kern="1200" baseline="0" dirty="0" smtClean="0">
                <a:solidFill>
                  <a:schemeClr val="tx1"/>
                </a:solidFill>
              </a:rPr>
              <a:t>All of the enrichment methods listed above consist of stages.  The amount of enrichment in each stage varies from a little to a lot depending on the enrichment method.</a:t>
            </a:r>
          </a:p>
          <a:p>
            <a:pPr>
              <a:spcBef>
                <a:spcPts val="0"/>
              </a:spcBef>
              <a:spcAft>
                <a:spcPts val="0"/>
              </a:spcAft>
            </a:pPr>
            <a:r>
              <a:rPr lang="en-US" sz="1800" b="1" i="0" u="none" strike="noStrike" kern="1200" baseline="0" dirty="0" smtClean="0">
                <a:solidFill>
                  <a:schemeClr val="tx1"/>
                </a:solidFill>
              </a:rPr>
              <a:t> In the case of gaseous centrifuge and diffusion, which are the two most used methods, is the separation factor large or small (a little or a lot)?</a:t>
            </a:r>
          </a:p>
          <a:p>
            <a:pPr lvl="1">
              <a:spcBef>
                <a:spcPts val="0"/>
              </a:spcBef>
              <a:spcAft>
                <a:spcPts val="0"/>
              </a:spcAft>
            </a:pPr>
            <a:r>
              <a:rPr lang="en-US" sz="1800" b="0" i="0" u="none" strike="noStrike" kern="1200" baseline="0" dirty="0" smtClean="0">
                <a:solidFill>
                  <a:schemeClr val="tx1"/>
                </a:solidFill>
              </a:rPr>
              <a:t> It is a “little.”</a:t>
            </a:r>
          </a:p>
          <a:p>
            <a:pPr>
              <a:spcBef>
                <a:spcPts val="0"/>
              </a:spcBef>
              <a:spcAft>
                <a:spcPts val="0"/>
              </a:spcAft>
            </a:pPr>
            <a:r>
              <a:rPr lang="en-US" sz="1800" b="0" i="0" u="none" strike="noStrike" kern="1200" baseline="0" dirty="0" smtClean="0">
                <a:solidFill>
                  <a:schemeClr val="tx1"/>
                </a:solidFill>
              </a:rPr>
              <a:t> </a:t>
            </a:r>
            <a:r>
              <a:rPr lang="en-US" sz="1800" b="1" i="0" u="none" strike="noStrike" kern="1200" baseline="0" dirty="0" smtClean="0">
                <a:solidFill>
                  <a:schemeClr val="tx1"/>
                </a:solidFill>
              </a:rPr>
              <a:t>In the case of </a:t>
            </a:r>
            <a:r>
              <a:rPr lang="en-US" sz="1800" b="1" i="0" u="none" strike="noStrike" kern="1200" baseline="0" dirty="0" err="1" smtClean="0">
                <a:solidFill>
                  <a:schemeClr val="tx1"/>
                </a:solidFill>
              </a:rPr>
              <a:t>EMIS</a:t>
            </a:r>
            <a:r>
              <a:rPr lang="en-US" sz="1800" b="1" i="0" u="none" strike="noStrike" kern="1200" baseline="0" dirty="0" smtClean="0">
                <a:solidFill>
                  <a:schemeClr val="tx1"/>
                </a:solidFill>
              </a:rPr>
              <a:t> and LIS, is the enrichment per</a:t>
            </a:r>
            <a:r>
              <a:rPr lang="en-US" sz="1800" b="1" i="0" u="none" strike="noStrike" kern="1200" dirty="0" smtClean="0">
                <a:solidFill>
                  <a:schemeClr val="tx1"/>
                </a:solidFill>
              </a:rPr>
              <a:t> stage a little or a lot?</a:t>
            </a:r>
            <a:endParaRPr lang="en-US" sz="1800" b="1" dirty="0"/>
          </a:p>
          <a:p>
            <a:pPr lvl="1">
              <a:spcBef>
                <a:spcPts val="0"/>
              </a:spcBef>
              <a:spcAft>
                <a:spcPts val="0"/>
              </a:spcAft>
            </a:pPr>
            <a:r>
              <a:rPr lang="en-US" sz="1800" b="0" i="0" u="none" strike="noStrike" kern="1200" baseline="0" dirty="0" smtClean="0">
                <a:solidFill>
                  <a:schemeClr val="tx1"/>
                </a:solidFill>
              </a:rPr>
              <a:t> The amount of enrichment per stage is a “lot.”</a:t>
            </a:r>
          </a:p>
          <a:p>
            <a:pPr>
              <a:spcBef>
                <a:spcPts val="0"/>
              </a:spcBef>
              <a:spcAft>
                <a:spcPts val="0"/>
              </a:spcAft>
            </a:pPr>
            <a:r>
              <a:rPr lang="en-US" sz="1800" dirty="0" smtClean="0"/>
              <a:t> When you understand the physics, the rationale behind the differences in separation factor and enrichment factor become readily apparent.</a:t>
            </a:r>
            <a:endParaRPr lang="en-US" sz="1800" dirty="0"/>
          </a:p>
          <a:p>
            <a:pPr lvl="1">
              <a:spcBef>
                <a:spcPts val="0"/>
              </a:spcBef>
              <a:spcAft>
                <a:spcPts val="0"/>
              </a:spcAft>
              <a:buNone/>
            </a:pPr>
            <a:endParaRPr lang="en-US" sz="1800" b="0" i="0" u="none" strike="noStrike" kern="1200" baseline="0" dirty="0" smtClean="0">
              <a:solidFill>
                <a:schemeClr val="tx1"/>
              </a:solidFill>
            </a:endParaRPr>
          </a:p>
          <a:p>
            <a:pPr lvl="1">
              <a:spcBef>
                <a:spcPts val="0"/>
              </a:spcBef>
              <a:spcAft>
                <a:spcPts val="0"/>
              </a:spcAft>
              <a:buNone/>
            </a:pPr>
            <a:endParaRPr lang="en-US" sz="1800" dirty="0"/>
          </a:p>
          <a:p>
            <a:pPr lvl="1">
              <a:spcBef>
                <a:spcPts val="0"/>
              </a:spcBef>
              <a:spcAft>
                <a:spcPts val="0"/>
              </a:spcAft>
              <a:buNone/>
            </a:pPr>
            <a:endParaRPr lang="en-US" sz="1800" b="0" i="0" u="none" strike="noStrike" kern="1200" baseline="0" dirty="0" smtClean="0">
              <a:solidFill>
                <a:schemeClr val="tx1"/>
              </a:solidFill>
            </a:endParaRPr>
          </a:p>
          <a:p>
            <a:pPr>
              <a:spcBef>
                <a:spcPts val="0"/>
              </a:spcBef>
              <a:spcAft>
                <a:spcPts val="0"/>
              </a:spcAft>
            </a:pPr>
            <a:r>
              <a:rPr lang="en-US" sz="1800" b="1" dirty="0"/>
              <a:t> Can someone please tell me the </a:t>
            </a:r>
            <a:r>
              <a:rPr lang="en-US" sz="1800" b="1" dirty="0" smtClean="0"/>
              <a:t>advantages </a:t>
            </a:r>
            <a:r>
              <a:rPr lang="en-US" sz="1800" b="1" dirty="0"/>
              <a:t>and disadvantages of using UF6 for enrichment?</a:t>
            </a:r>
          </a:p>
          <a:p>
            <a:pPr lvl="1">
              <a:spcBef>
                <a:spcPts val="0"/>
              </a:spcBef>
              <a:spcAft>
                <a:spcPts val="0"/>
              </a:spcAft>
            </a:pPr>
            <a:endParaRPr lang="en-US" sz="1800" b="0" i="0" strike="noStrike" kern="1200" baseline="0" dirty="0" smtClean="0">
              <a:solidFill>
                <a:schemeClr val="tx1"/>
              </a:solidFill>
            </a:endParaRPr>
          </a:p>
          <a:p>
            <a:pPr marL="0" marR="0" indent="0" algn="l" defTabSz="914400" rtl="0" eaLnBrk="0" fontAlgn="base" latinLnBrk="0" hangingPunct="0">
              <a:spcBef>
                <a:spcPts val="0"/>
              </a:spcBef>
              <a:spcAft>
                <a:spcPts val="0"/>
              </a:spcAft>
              <a:buClrTx/>
              <a:buSzPct val="90000"/>
              <a:buFont typeface="Courier New" pitchFamily="49" charset="0"/>
              <a:buChar char="o"/>
              <a:tabLst/>
              <a:defRPr/>
            </a:pPr>
            <a:endParaRPr lang="en-US" sz="1800" dirty="0" smtClean="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7</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pPr>
              <a:spcBef>
                <a:spcPts val="0"/>
              </a:spcBef>
              <a:spcAft>
                <a:spcPts val="0"/>
              </a:spcAft>
            </a:pPr>
            <a:r>
              <a:rPr lang="en-US" sz="1400" b="1" dirty="0" smtClean="0"/>
              <a:t> Describe for me what UF6 is like at room temperature.</a:t>
            </a:r>
          </a:p>
          <a:p>
            <a:pPr lvl="1">
              <a:spcBef>
                <a:spcPts val="0"/>
              </a:spcBef>
              <a:spcAft>
                <a:spcPts val="0"/>
              </a:spcAft>
            </a:pPr>
            <a:r>
              <a:rPr lang="en-US" sz="1400" dirty="0"/>
              <a:t> At room temp, UF6 is a colorless, volatile solid with a density of about 5 g/cc.</a:t>
            </a:r>
          </a:p>
          <a:p>
            <a:pPr lvl="1">
              <a:spcBef>
                <a:spcPts val="0"/>
              </a:spcBef>
              <a:spcAft>
                <a:spcPts val="0"/>
              </a:spcAft>
            </a:pPr>
            <a:r>
              <a:rPr lang="en-US" sz="1400" dirty="0"/>
              <a:t> It sublimes (goes from solid to gas) at room temperature</a:t>
            </a:r>
            <a:r>
              <a:rPr lang="en-US" sz="1400" dirty="0" smtClean="0"/>
              <a:t>.</a:t>
            </a:r>
          </a:p>
          <a:p>
            <a:pPr>
              <a:spcBef>
                <a:spcPts val="0"/>
              </a:spcBef>
              <a:spcAft>
                <a:spcPts val="0"/>
              </a:spcAft>
            </a:pPr>
            <a:r>
              <a:rPr lang="en-US" sz="1400" dirty="0" smtClean="0"/>
              <a:t> </a:t>
            </a:r>
            <a:r>
              <a:rPr lang="en-US" sz="1400" b="1" dirty="0" smtClean="0"/>
              <a:t>What do we do to form UF6 from a Uranium compound?</a:t>
            </a:r>
            <a:endParaRPr lang="en-US" sz="1400" b="1" baseline="0" dirty="0" smtClean="0"/>
          </a:p>
          <a:p>
            <a:pPr lvl="1">
              <a:spcBef>
                <a:spcPts val="0"/>
              </a:spcBef>
              <a:spcAft>
                <a:spcPts val="0"/>
              </a:spcAft>
            </a:pPr>
            <a:r>
              <a:rPr lang="en-US" sz="1400" baseline="0" dirty="0" smtClean="0"/>
              <a:t> All U compounds will form UF6 when </a:t>
            </a:r>
            <a:r>
              <a:rPr lang="en-US" sz="1400" i="1" u="sng" baseline="0" dirty="0" smtClean="0"/>
              <a:t>heated in the presence of fluorine </a:t>
            </a:r>
            <a:r>
              <a:rPr lang="en-US" sz="1400" baseline="0" dirty="0" smtClean="0"/>
              <a:t>to sufficiently high temperatures.</a:t>
            </a:r>
          </a:p>
          <a:p>
            <a:pPr lvl="1">
              <a:spcBef>
                <a:spcPts val="0"/>
              </a:spcBef>
              <a:spcAft>
                <a:spcPts val="0"/>
              </a:spcAft>
            </a:pPr>
            <a:r>
              <a:rPr lang="en-US" sz="1400" baseline="0" dirty="0" smtClean="0"/>
              <a:t> </a:t>
            </a:r>
            <a:r>
              <a:rPr lang="en-US" sz="1400" baseline="0" dirty="0" smtClean="0"/>
              <a:t>The </a:t>
            </a:r>
            <a:r>
              <a:rPr lang="en-US" sz="1400" baseline="0" dirty="0" smtClean="0"/>
              <a:t>reaction commonly used is to take UF4 plus F2 which proceeds through an intermediate UF5 step.</a:t>
            </a:r>
          </a:p>
          <a:p>
            <a:pPr>
              <a:spcBef>
                <a:spcPts val="0"/>
              </a:spcBef>
              <a:spcAft>
                <a:spcPts val="0"/>
              </a:spcAft>
            </a:pPr>
            <a:r>
              <a:rPr lang="en-US" sz="1400" baseline="0" dirty="0" smtClean="0"/>
              <a:t> As </a:t>
            </a:r>
            <a:r>
              <a:rPr lang="en-US" sz="1400" baseline="0" dirty="0" smtClean="0"/>
              <a:t>you see in the phase diagram to the right, UF6 changes its phase depending on the temperature and pressure</a:t>
            </a:r>
            <a:r>
              <a:rPr lang="en-US" sz="1400" dirty="0"/>
              <a:t>. UF6 has a boiling point of 56.5 degrees Celsius</a:t>
            </a:r>
            <a:r>
              <a:rPr lang="en-US" sz="1400" dirty="0" smtClean="0"/>
              <a:t>.</a:t>
            </a:r>
            <a:endParaRPr lang="en-US" sz="1400" baseline="0" dirty="0" smtClean="0"/>
          </a:p>
          <a:p>
            <a:pPr>
              <a:spcBef>
                <a:spcPts val="0"/>
              </a:spcBef>
              <a:spcAft>
                <a:spcPts val="0"/>
              </a:spcAft>
            </a:pPr>
            <a:r>
              <a:rPr lang="en-US" sz="1400" b="1" dirty="0"/>
              <a:t> </a:t>
            </a:r>
            <a:r>
              <a:rPr lang="en-US" sz="1400" b="1" dirty="0" smtClean="0"/>
              <a:t>What is the triple point?</a:t>
            </a:r>
            <a:endParaRPr lang="en-US" sz="1400" b="1" baseline="0" dirty="0" smtClean="0"/>
          </a:p>
          <a:p>
            <a:pPr lvl="1">
              <a:spcBef>
                <a:spcPts val="0"/>
              </a:spcBef>
              <a:spcAft>
                <a:spcPts val="0"/>
              </a:spcAft>
            </a:pPr>
            <a:r>
              <a:rPr lang="en-US" sz="1400" baseline="0" dirty="0" smtClean="0"/>
              <a:t> The triple point (where it can exist in all three forms) is about 64.1 degrees Celsius at about 20 psi (1133 </a:t>
            </a:r>
            <a:r>
              <a:rPr lang="en-US" sz="1400" baseline="0" dirty="0" err="1" smtClean="0"/>
              <a:t>torr</a:t>
            </a:r>
            <a:r>
              <a:rPr lang="en-US" sz="1400" baseline="0" dirty="0" smtClean="0"/>
              <a:t>).</a:t>
            </a:r>
          </a:p>
          <a:p>
            <a:pPr>
              <a:spcBef>
                <a:spcPts val="0"/>
              </a:spcBef>
              <a:spcAft>
                <a:spcPts val="0"/>
              </a:spcAft>
            </a:pPr>
            <a:r>
              <a:rPr lang="en-US" sz="1400" baseline="0" dirty="0" smtClean="0"/>
              <a:t> As a gas, the UF6 is a perfect octahedron with bond lengths of about 2 angstroms.</a:t>
            </a:r>
          </a:p>
          <a:p>
            <a:pPr>
              <a:spcBef>
                <a:spcPts val="0"/>
              </a:spcBef>
              <a:spcAft>
                <a:spcPts val="0"/>
              </a:spcAft>
            </a:pPr>
            <a:r>
              <a:rPr lang="en-US" sz="1400" baseline="0" dirty="0" smtClean="0"/>
              <a:t> In the vapor phase, UF6 molecules are unassociated and has a perfect gas behavior.  Its viscosity and diffusivity properties make it favorable for gas-phase isotope separation techniques.</a:t>
            </a:r>
          </a:p>
          <a:p>
            <a:pPr>
              <a:spcBef>
                <a:spcPts val="0"/>
              </a:spcBef>
              <a:spcAft>
                <a:spcPts val="0"/>
              </a:spcAft>
            </a:pPr>
            <a:r>
              <a:rPr lang="en-US" sz="1400" b="1" baseline="0" dirty="0" smtClean="0"/>
              <a:t> Why is UF6 so difficult to work with?</a:t>
            </a:r>
          </a:p>
          <a:p>
            <a:pPr lvl="1">
              <a:spcBef>
                <a:spcPts val="0"/>
              </a:spcBef>
              <a:spcAft>
                <a:spcPts val="0"/>
              </a:spcAft>
            </a:pPr>
            <a:r>
              <a:rPr lang="en-US" sz="1400" baseline="0" dirty="0" smtClean="0"/>
              <a:t> UF6’s reactivity is what makes it so difficult to work with.  It reacts vigorously with water (UF6 + 2H20 </a:t>
            </a:r>
            <a:r>
              <a:rPr lang="en-US" sz="1400" baseline="0" dirty="0" smtClean="0">
                <a:sym typeface="Wingdings" pitchFamily="2" charset="2"/>
              </a:rPr>
              <a:t> U02F2 + 4HF).</a:t>
            </a:r>
          </a:p>
          <a:p>
            <a:pPr lvl="1">
              <a:spcBef>
                <a:spcPts val="0"/>
              </a:spcBef>
              <a:spcAft>
                <a:spcPts val="0"/>
              </a:spcAft>
            </a:pPr>
            <a:r>
              <a:rPr lang="en-US" sz="1400" baseline="0" dirty="0" smtClean="0">
                <a:sym typeface="Wingdings" pitchFamily="2" charset="2"/>
              </a:rPr>
              <a:t> </a:t>
            </a:r>
            <a:r>
              <a:rPr lang="en-US" sz="1400" baseline="0" dirty="0" smtClean="0">
                <a:sym typeface="Wingdings" pitchFamily="2" charset="2"/>
              </a:rPr>
              <a:t>It is not very reactive with dry air, however.</a:t>
            </a:r>
          </a:p>
          <a:p>
            <a:pPr>
              <a:spcBef>
                <a:spcPts val="0"/>
              </a:spcBef>
              <a:spcAft>
                <a:spcPts val="0"/>
              </a:spcAft>
            </a:pPr>
            <a:r>
              <a:rPr lang="en-US" sz="1400" b="1" baseline="0" dirty="0" smtClean="0">
                <a:sym typeface="Wingdings" pitchFamily="2" charset="2"/>
              </a:rPr>
              <a:t> What materials do we use because they are resistant</a:t>
            </a:r>
            <a:r>
              <a:rPr lang="en-US" sz="1400" b="1" dirty="0" smtClean="0">
                <a:sym typeface="Wingdings" pitchFamily="2" charset="2"/>
              </a:rPr>
              <a:t> to UF6?</a:t>
            </a:r>
            <a:endParaRPr lang="en-US" sz="1400" b="1" baseline="0" dirty="0" smtClean="0">
              <a:sym typeface="Wingdings" pitchFamily="2" charset="2"/>
            </a:endParaRPr>
          </a:p>
          <a:p>
            <a:pPr lvl="1">
              <a:spcBef>
                <a:spcPts val="0"/>
              </a:spcBef>
              <a:spcAft>
                <a:spcPts val="0"/>
              </a:spcAft>
            </a:pPr>
            <a:r>
              <a:rPr lang="en-US" sz="1400" baseline="0" dirty="0" smtClean="0">
                <a:sym typeface="Wingdings" pitchFamily="2" charset="2"/>
              </a:rPr>
              <a:t> </a:t>
            </a:r>
            <a:r>
              <a:rPr lang="en-US" sz="1400" baseline="0" dirty="0" smtClean="0">
                <a:sym typeface="Wingdings" pitchFamily="2" charset="2"/>
              </a:rPr>
              <a:t>Ni, Cu, and Al are all resistant (don’t react significantly with UF6).</a:t>
            </a:r>
          </a:p>
          <a:p>
            <a:pPr lvl="1">
              <a:spcBef>
                <a:spcPts val="0"/>
              </a:spcBef>
              <a:spcAft>
                <a:spcPts val="0"/>
              </a:spcAft>
            </a:pPr>
            <a:r>
              <a:rPr lang="en-US" sz="1400" baseline="0" dirty="0" smtClean="0">
                <a:sym typeface="Wingdings" pitchFamily="2" charset="2"/>
              </a:rPr>
              <a:t> If the UF6 is not pure (i.e. it has a little HF in it) it will attack even the most resistant metals.</a:t>
            </a:r>
          </a:p>
          <a:p>
            <a:pPr>
              <a:spcBef>
                <a:spcPts val="0"/>
              </a:spcBef>
              <a:spcAft>
                <a:spcPts val="0"/>
              </a:spcAft>
            </a:pPr>
            <a:r>
              <a:rPr lang="en-US" sz="1400" baseline="0" dirty="0" smtClean="0">
                <a:sym typeface="Wingdings" pitchFamily="2" charset="2"/>
              </a:rPr>
              <a:t> </a:t>
            </a:r>
            <a:r>
              <a:rPr lang="en-US" sz="1400" b="1" baseline="0" dirty="0" smtClean="0">
                <a:sym typeface="Wingdings" pitchFamily="2" charset="2"/>
              </a:rPr>
              <a:t>How do we store the</a:t>
            </a:r>
            <a:r>
              <a:rPr lang="en-US" sz="1400" b="1" dirty="0" smtClean="0">
                <a:sym typeface="Wingdings" pitchFamily="2" charset="2"/>
              </a:rPr>
              <a:t> tails of UF6?</a:t>
            </a:r>
            <a:endParaRPr lang="en-US" sz="1400" b="1" baseline="0" dirty="0" smtClean="0">
              <a:sym typeface="Wingdings" pitchFamily="2" charset="2"/>
            </a:endParaRPr>
          </a:p>
          <a:p>
            <a:pPr lvl="1">
              <a:spcBef>
                <a:spcPts val="0"/>
              </a:spcBef>
              <a:spcAft>
                <a:spcPts val="0"/>
              </a:spcAft>
            </a:pPr>
            <a:r>
              <a:rPr lang="en-US" sz="1400" baseline="0" dirty="0" smtClean="0">
                <a:sym typeface="Wingdings" pitchFamily="2" charset="2"/>
              </a:rPr>
              <a:t> </a:t>
            </a:r>
            <a:r>
              <a:rPr lang="en-US" sz="1400" baseline="0" dirty="0" smtClean="0">
                <a:sym typeface="Wingdings" pitchFamily="2" charset="2"/>
              </a:rPr>
              <a:t>Tails in the form of UF6 are stored in self-sealing steel drums.  If the UF6 starts to “leak” out it reacts with water and the resulting corrosion forms a U02F2 plug that seals the container</a:t>
            </a:r>
            <a:r>
              <a:rPr lang="en-US" sz="1400" baseline="0" dirty="0" smtClean="0">
                <a:sym typeface="Wingdings" pitchFamily="2" charset="2"/>
              </a:rPr>
              <a:t>.</a:t>
            </a:r>
          </a:p>
          <a:p>
            <a:pPr>
              <a:spcBef>
                <a:spcPts val="0"/>
              </a:spcBef>
              <a:spcAft>
                <a:spcPts val="0"/>
              </a:spcAft>
            </a:pPr>
            <a:r>
              <a:rPr lang="en-US" sz="1400" b="1" u="sng" dirty="0" smtClean="0">
                <a:sym typeface="Wingdings" pitchFamily="2" charset="2"/>
              </a:rPr>
              <a:t> Quick review: what is the separation factor and how is it defined?</a:t>
            </a:r>
            <a:endParaRPr lang="en-US" sz="1400" b="1" u="sng" baseline="0" dirty="0" smtClean="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8</a:t>
            </a:fld>
            <a:endParaRPr lang="en-US" dirty="0"/>
          </a:p>
        </p:txBody>
      </p:sp>
    </p:spTree>
    <p:extLst>
      <p:ext uri="{BB962C8B-B14F-4D97-AF65-F5344CB8AC3E}">
        <p14:creationId xmlns:p14="http://schemas.microsoft.com/office/powerpoint/2010/main" val="947256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1597522-3AA0-45D6-BCFB-857F3BFF2195}"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CFADCCB-7F75-481D-B0BC-5F872DFA27C7}"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2642177-B08F-464D-84FE-297AD05C0AE9}"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23" descr="afsym"/>
          <p:cNvPicPr>
            <a:picLocks noChangeAspect="1" noChangeArrowheads="1"/>
          </p:cNvPicPr>
          <p:nvPr userDrawn="1"/>
        </p:nvPicPr>
        <p:blipFill>
          <a:blip r:embed="rId2" cstate="print"/>
          <a:srcRect l="12151" r="8411" b="30769"/>
          <a:stretch>
            <a:fillRect/>
          </a:stretch>
        </p:blipFill>
        <p:spPr bwMode="auto">
          <a:xfrm>
            <a:off x="0" y="76200"/>
            <a:ext cx="990600" cy="855663"/>
          </a:xfrm>
          <a:prstGeom prst="rect">
            <a:avLst/>
          </a:prstGeom>
          <a:noFill/>
          <a:ln w="9525">
            <a:noFill/>
            <a:miter lim="800000"/>
            <a:headEnd/>
            <a:tailEnd/>
          </a:ln>
        </p:spPr>
      </p:pic>
      <p:pic>
        <p:nvPicPr>
          <p:cNvPr id="5" name="Picture 17" descr="AFIT(good)"/>
          <p:cNvPicPr>
            <a:picLocks noChangeAspect="1" noChangeArrowheads="1"/>
          </p:cNvPicPr>
          <p:nvPr userDrawn="1"/>
        </p:nvPicPr>
        <p:blipFill>
          <a:blip r:embed="rId3" cstate="print">
            <a:duotone>
              <a:prstClr val="black"/>
              <a:srgbClr val="3333CC">
                <a:tint val="45000"/>
                <a:satMod val="400000"/>
              </a:srgbClr>
            </a:duotone>
          </a:blip>
          <a:srcRect/>
          <a:stretch>
            <a:fillRect/>
          </a:stretch>
        </p:blipFill>
        <p:spPr bwMode="auto">
          <a:xfrm>
            <a:off x="7772400" y="181752"/>
            <a:ext cx="1295400" cy="621388"/>
          </a:xfrm>
          <a:prstGeom prst="rect">
            <a:avLst/>
          </a:prstGeom>
          <a:noFill/>
          <a:ln w="9525">
            <a:noFill/>
            <a:miter lim="800000"/>
            <a:headEnd/>
            <a:tailEnd/>
          </a:ln>
        </p:spPr>
      </p:pic>
      <p:sp>
        <p:nvSpPr>
          <p:cNvPr id="6" name="Rectangle 10"/>
          <p:cNvSpPr>
            <a:spLocks noChangeArrowheads="1"/>
          </p:cNvSpPr>
          <p:nvPr userDrawn="1"/>
        </p:nvSpPr>
        <p:spPr bwMode="auto">
          <a:xfrm flipV="1">
            <a:off x="0" y="1049338"/>
            <a:ext cx="8607425" cy="92075"/>
          </a:xfrm>
          <a:prstGeom prst="rect">
            <a:avLst/>
          </a:prstGeom>
          <a:gradFill rotWithShape="0">
            <a:gsLst>
              <a:gs pos="0">
                <a:srgbClr val="3333CC"/>
              </a:gs>
              <a:gs pos="100000">
                <a:srgbClr val="DDDDDD"/>
              </a:gs>
            </a:gsLst>
            <a:lin ang="0" scaled="1"/>
          </a:gradFill>
          <a:ln w="9525">
            <a:noFill/>
            <a:miter lim="800000"/>
            <a:headEnd/>
            <a:tailEnd/>
          </a:ln>
        </p:spPr>
        <p:txBody>
          <a:bodyPr wrap="none" anchor="ctr"/>
          <a:lstStyle/>
          <a:p>
            <a:pPr algn="ctr" eaLnBrk="0" hangingPunct="0">
              <a:defRPr/>
            </a:pPr>
            <a:endParaRPr lang="en-US">
              <a:solidFill>
                <a:srgbClr val="000000"/>
              </a:solidFill>
            </a:endParaRPr>
          </a:p>
        </p:txBody>
      </p:sp>
      <p:sp>
        <p:nvSpPr>
          <p:cNvPr id="7" name="Title 1"/>
          <p:cNvSpPr>
            <a:spLocks noGrp="1"/>
          </p:cNvSpPr>
          <p:nvPr>
            <p:ph type="title"/>
          </p:nvPr>
        </p:nvSpPr>
        <p:spPr>
          <a:xfrm>
            <a:off x="1019665" y="76200"/>
            <a:ext cx="6629400" cy="914400"/>
          </a:xfrm>
        </p:spPr>
        <p:txBody>
          <a:bodyPr>
            <a:normAutofit/>
          </a:bodyPr>
          <a:lstStyle>
            <a:lvl1pPr>
              <a:defRPr sz="3200">
                <a:latin typeface="+mj-lt"/>
              </a:defRPr>
            </a:lvl1pPr>
          </a:lstStyle>
          <a:p>
            <a:r>
              <a:rPr lang="en-US" dirty="0" smtClean="0"/>
              <a:t>Click to edit Master title style</a:t>
            </a:r>
            <a:endParaRPr lang="en-US" dirty="0"/>
          </a:p>
        </p:txBody>
      </p:sp>
      <p:sp>
        <p:nvSpPr>
          <p:cNvPr id="8" name="Content Placeholder 2"/>
          <p:cNvSpPr>
            <a:spLocks noGrp="1"/>
          </p:cNvSpPr>
          <p:nvPr>
            <p:ph idx="1"/>
          </p:nvPr>
        </p:nvSpPr>
        <p:spPr>
          <a:xfrm>
            <a:off x="305584" y="1219200"/>
            <a:ext cx="8609816" cy="5181600"/>
          </a:xfrm>
        </p:spPr>
        <p:txBody>
          <a:bodyPr/>
          <a:lstStyle>
            <a:lvl1pPr>
              <a:lnSpc>
                <a:spcPts val="2600"/>
              </a:lnSpc>
              <a:defRPr sz="2400">
                <a:latin typeface="+mj-lt"/>
              </a:defRPr>
            </a:lvl1pPr>
            <a:lvl2pPr>
              <a:lnSpc>
                <a:spcPts val="2200"/>
              </a:lnSpc>
              <a:defRPr sz="2000">
                <a:latin typeface="+mj-lt"/>
              </a:defRPr>
            </a:lvl2pPr>
            <a:lvl3pPr>
              <a:lnSpc>
                <a:spcPts val="2000"/>
              </a:lnSpc>
              <a:defRPr sz="1800">
                <a:latin typeface="+mj-lt"/>
              </a:defRPr>
            </a:lvl3pPr>
            <a:lvl4pPr>
              <a:lnSpc>
                <a:spcPts val="2000"/>
              </a:lnSpc>
              <a:defRPr sz="1800">
                <a:latin typeface="+mj-lt"/>
              </a:defRPr>
            </a:lvl4pPr>
            <a:lvl5pPr>
              <a:lnSpc>
                <a:spcPts val="2000"/>
              </a:lnSpc>
              <a:defRPr sz="1800">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5"/>
          <p:cNvSpPr>
            <a:spLocks noGrp="1"/>
          </p:cNvSpPr>
          <p:nvPr>
            <p:ph type="sldNum" sz="quarter" idx="10"/>
          </p:nvPr>
        </p:nvSpPr>
        <p:spPr>
          <a:xfrm>
            <a:off x="8153400" y="6477000"/>
            <a:ext cx="685800" cy="254000"/>
          </a:xfrm>
        </p:spPr>
        <p:txBody>
          <a:bodyPr/>
          <a:lstStyle>
            <a:lvl1pPr>
              <a:defRPr baseline="0">
                <a:solidFill>
                  <a:schemeClr val="bg1">
                    <a:lumMod val="50000"/>
                  </a:schemeClr>
                </a:solidFill>
              </a:defRPr>
            </a:lvl1pPr>
          </a:lstStyle>
          <a:p>
            <a:pPr>
              <a:defRPr/>
            </a:pPr>
            <a:fld id="{76F04BF1-2421-4B87-9D3B-4CE200B1E0D4}" type="slidenum">
              <a:rPr lang="en-US"/>
              <a:pPr>
                <a:defRPr/>
              </a:pPr>
              <a:t>‹#›</a:t>
            </a:fld>
            <a:endParaRPr lang="en-US" dirty="0"/>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DCCC122-DBC5-4662-ADE7-E90384C8C0F0}"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13F329F-550A-4B39-8043-2B07BA3090E0}"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0A13E9A3-087D-4C2B-ACAE-57EC6D05CD10}"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4FAA24EC-F413-4E74-BBC7-4B8A157DAABB}"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8711DCAC-A04D-4864-B838-9DF2A3DB39AB}"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E2B6E9F-112B-4B93-866C-04963C49C83D}"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7889B09-BDDB-4731-9CE6-FB7290662C39}"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2F5574F4-43EA-4AB7-8006-0862DA29D8B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09" r:id="rId1"/>
    <p:sldLayoutId id="214748371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ransition/>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2.w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18.wmf"/><Relationship Id="rId3" Type="http://schemas.openxmlformats.org/officeDocument/2006/relationships/notesSlide" Target="../notesSlides/notesSlide13.xml"/><Relationship Id="rId7" Type="http://schemas.openxmlformats.org/officeDocument/2006/relationships/image" Target="../media/image15.wmf"/><Relationship Id="rId12"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17.wmf"/><Relationship Id="rId5" Type="http://schemas.openxmlformats.org/officeDocument/2006/relationships/image" Target="../media/image14.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16.wmf"/><Relationship Id="rId14"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21.wmf"/><Relationship Id="rId13" Type="http://schemas.openxmlformats.org/officeDocument/2006/relationships/image" Target="../media/image23.wmf"/><Relationship Id="rId3" Type="http://schemas.openxmlformats.org/officeDocument/2006/relationships/notesSlide" Target="../notesSlides/notesSlide14.xml"/><Relationship Id="rId7" Type="http://schemas.openxmlformats.org/officeDocument/2006/relationships/oleObject" Target="../embeddings/oleObject8.bin"/><Relationship Id="rId12"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0.wmf"/><Relationship Id="rId11" Type="http://schemas.openxmlformats.org/officeDocument/2006/relationships/oleObject" Target="../embeddings/oleObject10.bin"/><Relationship Id="rId5" Type="http://schemas.openxmlformats.org/officeDocument/2006/relationships/oleObject" Target="../embeddings/oleObject7.bin"/><Relationship Id="rId10" Type="http://schemas.openxmlformats.org/officeDocument/2006/relationships/image" Target="../media/image22.wmf"/><Relationship Id="rId4" Type="http://schemas.openxmlformats.org/officeDocument/2006/relationships/image" Target="../media/image19.png"/><Relationship Id="rId9" Type="http://schemas.openxmlformats.org/officeDocument/2006/relationships/oleObject" Target="../embeddings/oleObject9.bin"/></Relationships>
</file>

<file path=ppt/slides/_rels/slide15.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notesSlide" Target="../notesSlides/notesSlide15.xml"/><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7.wmf"/><Relationship Id="rId5" Type="http://schemas.openxmlformats.org/officeDocument/2006/relationships/oleObject" Target="../embeddings/oleObject12.bin"/><Relationship Id="rId10" Type="http://schemas.openxmlformats.org/officeDocument/2006/relationships/image" Target="../media/image25.wmf"/><Relationship Id="rId4" Type="http://schemas.openxmlformats.org/officeDocument/2006/relationships/image" Target="../media/image26.png"/><Relationship Id="rId9" Type="http://schemas.openxmlformats.org/officeDocument/2006/relationships/oleObject" Target="../embeddings/oleObject14.bin"/></Relationships>
</file>

<file path=ppt/slides/_rels/slide16.x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notesSlide" Target="../notesSlides/notesSlide16.xml"/><Relationship Id="rId7"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7.wmf"/><Relationship Id="rId5" Type="http://schemas.openxmlformats.org/officeDocument/2006/relationships/oleObject" Target="../embeddings/oleObject15.bin"/><Relationship Id="rId10" Type="http://schemas.openxmlformats.org/officeDocument/2006/relationships/image" Target="../media/image25.wmf"/><Relationship Id="rId4" Type="http://schemas.openxmlformats.org/officeDocument/2006/relationships/image" Target="../media/image28.jpeg"/><Relationship Id="rId9" Type="http://schemas.openxmlformats.org/officeDocument/2006/relationships/oleObject" Target="../embeddings/oleObject17.bin"/></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8" Type="http://schemas.openxmlformats.org/officeDocument/2006/relationships/image" Target="../media/image20.wmf"/><Relationship Id="rId13" Type="http://schemas.openxmlformats.org/officeDocument/2006/relationships/oleObject" Target="../embeddings/oleObject22.bin"/><Relationship Id="rId3" Type="http://schemas.openxmlformats.org/officeDocument/2006/relationships/notesSlide" Target="../notesSlides/notesSlide18.xml"/><Relationship Id="rId7" Type="http://schemas.openxmlformats.org/officeDocument/2006/relationships/oleObject" Target="../embeddings/oleObject19.bin"/><Relationship Id="rId12" Type="http://schemas.openxmlformats.org/officeDocument/2006/relationships/image" Target="../media/image33.wmf"/><Relationship Id="rId2" Type="http://schemas.openxmlformats.org/officeDocument/2006/relationships/slideLayout" Target="../slideLayouts/slideLayout2.xml"/><Relationship Id="rId16" Type="http://schemas.openxmlformats.org/officeDocument/2006/relationships/image" Target="../media/image35.wmf"/><Relationship Id="rId1" Type="http://schemas.openxmlformats.org/officeDocument/2006/relationships/vmlDrawing" Target="../drawings/vmlDrawing6.vml"/><Relationship Id="rId6" Type="http://schemas.openxmlformats.org/officeDocument/2006/relationships/image" Target="../media/image30.png"/><Relationship Id="rId11" Type="http://schemas.openxmlformats.org/officeDocument/2006/relationships/oleObject" Target="../embeddings/oleObject21.bin"/><Relationship Id="rId5" Type="http://schemas.openxmlformats.org/officeDocument/2006/relationships/image" Target="../media/image31.wmf"/><Relationship Id="rId15" Type="http://schemas.openxmlformats.org/officeDocument/2006/relationships/oleObject" Target="../embeddings/oleObject23.bin"/><Relationship Id="rId10" Type="http://schemas.openxmlformats.org/officeDocument/2006/relationships/image" Target="../media/image32.wmf"/><Relationship Id="rId4" Type="http://schemas.openxmlformats.org/officeDocument/2006/relationships/oleObject" Target="../embeddings/oleObject18.bin"/><Relationship Id="rId9" Type="http://schemas.openxmlformats.org/officeDocument/2006/relationships/oleObject" Target="../embeddings/oleObject20.bin"/><Relationship Id="rId14" Type="http://schemas.openxmlformats.org/officeDocument/2006/relationships/image" Target="../media/image34.w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8" Type="http://schemas.openxmlformats.org/officeDocument/2006/relationships/image" Target="../media/image46.wmf"/><Relationship Id="rId3" Type="http://schemas.openxmlformats.org/officeDocument/2006/relationships/notesSlide" Target="../notesSlides/notesSlide27.xml"/><Relationship Id="rId7" Type="http://schemas.openxmlformats.org/officeDocument/2006/relationships/oleObject" Target="../embeddings/oleObject25.bin"/><Relationship Id="rId12" Type="http://schemas.openxmlformats.org/officeDocument/2006/relationships/image" Target="../media/image20.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45.wmf"/><Relationship Id="rId11" Type="http://schemas.openxmlformats.org/officeDocument/2006/relationships/oleObject" Target="../embeddings/oleObject27.bin"/><Relationship Id="rId5" Type="http://schemas.openxmlformats.org/officeDocument/2006/relationships/oleObject" Target="../embeddings/oleObject24.bin"/><Relationship Id="rId10" Type="http://schemas.openxmlformats.org/officeDocument/2006/relationships/image" Target="../media/image47.wmf"/><Relationship Id="rId4" Type="http://schemas.openxmlformats.org/officeDocument/2006/relationships/image" Target="../media/image48.png"/><Relationship Id="rId9" Type="http://schemas.openxmlformats.org/officeDocument/2006/relationships/oleObject" Target="../embeddings/oleObject26.bin"/></Relationships>
</file>

<file path=ppt/slides/_rels/slide2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52.wmf"/><Relationship Id="rId5" Type="http://schemas.openxmlformats.org/officeDocument/2006/relationships/oleObject" Target="../embeddings/oleObject28.bin"/><Relationship Id="rId4" Type="http://schemas.openxmlformats.org/officeDocument/2006/relationships/image" Target="../media/image53.jpeg"/></Relationships>
</file>

<file path=ppt/slides/_rels/slide31.xml.rels><?xml version="1.0" encoding="UTF-8" standalone="yes"?>
<Relationships xmlns="http://schemas.openxmlformats.org/package/2006/relationships"><Relationship Id="rId8" Type="http://schemas.openxmlformats.org/officeDocument/2006/relationships/image" Target="../media/image55.wmf"/><Relationship Id="rId13" Type="http://schemas.openxmlformats.org/officeDocument/2006/relationships/oleObject" Target="../embeddings/oleObject33.bin"/><Relationship Id="rId18" Type="http://schemas.openxmlformats.org/officeDocument/2006/relationships/image" Target="../media/image60.wmf"/><Relationship Id="rId3" Type="http://schemas.openxmlformats.org/officeDocument/2006/relationships/notesSlide" Target="../notesSlides/notesSlide31.xml"/><Relationship Id="rId7" Type="http://schemas.openxmlformats.org/officeDocument/2006/relationships/oleObject" Target="../embeddings/oleObject30.bin"/><Relationship Id="rId12" Type="http://schemas.openxmlformats.org/officeDocument/2006/relationships/image" Target="../media/image57.wmf"/><Relationship Id="rId17" Type="http://schemas.openxmlformats.org/officeDocument/2006/relationships/oleObject" Target="../embeddings/oleObject35.bin"/><Relationship Id="rId2" Type="http://schemas.openxmlformats.org/officeDocument/2006/relationships/slideLayout" Target="../slideLayouts/slideLayout2.xml"/><Relationship Id="rId16" Type="http://schemas.openxmlformats.org/officeDocument/2006/relationships/image" Target="../media/image59.wmf"/><Relationship Id="rId1" Type="http://schemas.openxmlformats.org/officeDocument/2006/relationships/vmlDrawing" Target="../drawings/vmlDrawing9.vml"/><Relationship Id="rId6" Type="http://schemas.openxmlformats.org/officeDocument/2006/relationships/image" Target="../media/image54.wmf"/><Relationship Id="rId11" Type="http://schemas.openxmlformats.org/officeDocument/2006/relationships/oleObject" Target="../embeddings/oleObject32.bin"/><Relationship Id="rId5" Type="http://schemas.openxmlformats.org/officeDocument/2006/relationships/oleObject" Target="../embeddings/oleObject29.bin"/><Relationship Id="rId15" Type="http://schemas.openxmlformats.org/officeDocument/2006/relationships/oleObject" Target="../embeddings/oleObject34.bin"/><Relationship Id="rId10" Type="http://schemas.openxmlformats.org/officeDocument/2006/relationships/image" Target="../media/image56.wmf"/><Relationship Id="rId4" Type="http://schemas.openxmlformats.org/officeDocument/2006/relationships/image" Target="../media/image61.png"/><Relationship Id="rId9" Type="http://schemas.openxmlformats.org/officeDocument/2006/relationships/oleObject" Target="../embeddings/oleObject31.bin"/><Relationship Id="rId14" Type="http://schemas.openxmlformats.org/officeDocument/2006/relationships/image" Target="../media/image58.wm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62.wmf"/><Relationship Id="rId5" Type="http://schemas.openxmlformats.org/officeDocument/2006/relationships/oleObject" Target="../embeddings/oleObject36.bin"/><Relationship Id="rId4" Type="http://schemas.openxmlformats.org/officeDocument/2006/relationships/image" Target="../media/image63.jpe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6.jpeg"/></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75.jpeg"/><Relationship Id="rId4" Type="http://schemas.openxmlformats.org/officeDocument/2006/relationships/image" Target="../media/image74.png"/></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79.wmf"/><Relationship Id="rId3" Type="http://schemas.openxmlformats.org/officeDocument/2006/relationships/notesSlide" Target="../notesSlides/notesSlide45.xml"/><Relationship Id="rId7"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78.wmf"/><Relationship Id="rId5" Type="http://schemas.openxmlformats.org/officeDocument/2006/relationships/oleObject" Target="../embeddings/oleObject37.bin"/><Relationship Id="rId10" Type="http://schemas.openxmlformats.org/officeDocument/2006/relationships/image" Target="../media/image80.wmf"/><Relationship Id="rId4" Type="http://schemas.openxmlformats.org/officeDocument/2006/relationships/image" Target="../media/image81.png"/><Relationship Id="rId9" Type="http://schemas.openxmlformats.org/officeDocument/2006/relationships/oleObject" Target="../embeddings/oleObject39.bin"/></Relationships>
</file>

<file path=ppt/slides/_rels/slide4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4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llnl.gov/str/Hargrove.html"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87.gif"/><Relationship Id="rId5" Type="http://schemas.openxmlformats.org/officeDocument/2006/relationships/image" Target="../media/image86.jpeg"/><Relationship Id="rId4" Type="http://schemas.openxmlformats.org/officeDocument/2006/relationships/image" Target="../media/image85.png"/></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www.fas.org/nuke/intro/nuke/uranium.html"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library.lanl.gov/cgi-bin/getfile?00937128.pdf"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90.jpe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file:///\\FS-AFIT-26\EN_Staff\smchale\My%20Documents\Assistant%20Professor%20Files\Courses\NENG%20791%20-%20Nuclear%20Weapons%20and%20Proliferation\Winter%202012\Slides\OTA%20Chapter%204\Slides\4-4%20Supplement%20World%20Enrichment%20Plants.pptx"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hyperlink" Target="http://www.urenco.com/"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www.llnl.gov/str/Hargrove.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2"/>
          <p:cNvSpPr txBox="1">
            <a:spLocks noChangeArrowheads="1"/>
          </p:cNvSpPr>
          <p:nvPr/>
        </p:nvSpPr>
        <p:spPr bwMode="auto">
          <a:xfrm>
            <a:off x="609600" y="330200"/>
            <a:ext cx="8153400" cy="777875"/>
          </a:xfrm>
          <a:prstGeom prst="rect">
            <a:avLst/>
          </a:prstGeom>
          <a:noFill/>
          <a:ln w="9525">
            <a:noFill/>
            <a:miter lim="800000"/>
            <a:headEnd/>
            <a:tailEnd/>
          </a:ln>
          <a:effectLst/>
        </p:spPr>
        <p:txBody>
          <a:bodyPr lIns="100303" tIns="50151" rIns="100303" bIns="50151">
            <a:spAutoFit/>
          </a:bodyPr>
          <a:lstStyle/>
          <a:p>
            <a:pPr defTabSz="1003300" fontAlgn="auto">
              <a:spcBef>
                <a:spcPts val="0"/>
              </a:spcBef>
              <a:spcAft>
                <a:spcPts val="0"/>
              </a:spcAft>
              <a:defRPr/>
            </a:pPr>
            <a:r>
              <a:rPr lang="en-US" sz="4400" b="1" dirty="0">
                <a:solidFill>
                  <a:srgbClr val="000066"/>
                </a:solidFill>
                <a:effectLst>
                  <a:outerShdw blurRad="38100" dist="38100" dir="2700000" algn="tl">
                    <a:srgbClr val="C0C0C0"/>
                  </a:outerShdw>
                </a:effectLst>
                <a:latin typeface="+mn-lt"/>
                <a:cs typeface="+mn-cs"/>
              </a:rPr>
              <a:t>Air Force Institute of Technology</a:t>
            </a:r>
            <a:endParaRPr lang="en-US" sz="4400" b="1" dirty="0">
              <a:effectLst>
                <a:outerShdw blurRad="38100" dist="38100" dir="2700000" algn="tl">
                  <a:srgbClr val="C0C0C0"/>
                </a:outerShdw>
              </a:effectLst>
              <a:latin typeface="+mn-lt"/>
              <a:cs typeface="+mn-cs"/>
            </a:endParaRPr>
          </a:p>
        </p:txBody>
      </p:sp>
      <p:pic>
        <p:nvPicPr>
          <p:cNvPr id="3076" name="Picture 3"/>
          <p:cNvPicPr>
            <a:picLocks noChangeAspect="1" noChangeArrowheads="1"/>
          </p:cNvPicPr>
          <p:nvPr/>
        </p:nvPicPr>
        <p:blipFill>
          <a:blip r:embed="rId3" cstate="print"/>
          <a:srcRect l="1755" r="-2144" b="-21831"/>
          <a:stretch>
            <a:fillRect/>
          </a:stretch>
        </p:blipFill>
        <p:spPr bwMode="auto">
          <a:xfrm>
            <a:off x="404813" y="2163763"/>
            <a:ext cx="4319587" cy="3627437"/>
          </a:xfrm>
          <a:prstGeom prst="rect">
            <a:avLst/>
          </a:prstGeom>
          <a:solidFill>
            <a:schemeClr val="bg1"/>
          </a:solidFill>
          <a:ln w="9525">
            <a:noFill/>
            <a:miter lim="800000"/>
            <a:headEnd/>
            <a:tailEnd/>
          </a:ln>
        </p:spPr>
      </p:pic>
      <p:pic>
        <p:nvPicPr>
          <p:cNvPr id="3077" name="Picture 6" descr="shield"/>
          <p:cNvPicPr>
            <a:picLocks noChangeAspect="1" noChangeArrowheads="1"/>
          </p:cNvPicPr>
          <p:nvPr/>
        </p:nvPicPr>
        <p:blipFill>
          <a:blip r:embed="rId4" cstate="print"/>
          <a:srcRect/>
          <a:stretch>
            <a:fillRect/>
          </a:stretch>
        </p:blipFill>
        <p:spPr bwMode="auto">
          <a:xfrm>
            <a:off x="2020888" y="2076450"/>
            <a:ext cx="1031875" cy="1154113"/>
          </a:xfrm>
          <a:prstGeom prst="rect">
            <a:avLst/>
          </a:prstGeom>
          <a:noFill/>
          <a:ln w="9525">
            <a:noFill/>
            <a:miter lim="800000"/>
            <a:headEnd/>
            <a:tailEnd/>
          </a:ln>
        </p:spPr>
      </p:pic>
      <p:pic>
        <p:nvPicPr>
          <p:cNvPr id="3078" name="Picture 17"/>
          <p:cNvPicPr>
            <a:picLocks noChangeAspect="1" noChangeArrowheads="1"/>
          </p:cNvPicPr>
          <p:nvPr/>
        </p:nvPicPr>
        <p:blipFill>
          <a:blip r:embed="rId5" cstate="print"/>
          <a:srcRect/>
          <a:stretch>
            <a:fillRect/>
          </a:stretch>
        </p:blipFill>
        <p:spPr bwMode="auto">
          <a:xfrm>
            <a:off x="63500" y="6183313"/>
            <a:ext cx="9004300" cy="565150"/>
          </a:xfrm>
          <a:prstGeom prst="rect">
            <a:avLst/>
          </a:prstGeom>
          <a:noFill/>
          <a:ln w="9525">
            <a:noFill/>
            <a:miter lim="800000"/>
            <a:headEnd/>
            <a:tailEnd/>
          </a:ln>
        </p:spPr>
      </p:pic>
      <p:sp>
        <p:nvSpPr>
          <p:cNvPr id="3079" name="Text Box 4"/>
          <p:cNvSpPr txBox="1">
            <a:spLocks noChangeArrowheads="1"/>
          </p:cNvSpPr>
          <p:nvPr/>
        </p:nvSpPr>
        <p:spPr bwMode="auto">
          <a:xfrm>
            <a:off x="514350" y="5715000"/>
            <a:ext cx="8099425" cy="400050"/>
          </a:xfrm>
          <a:prstGeom prst="rect">
            <a:avLst/>
          </a:prstGeom>
          <a:noFill/>
          <a:ln w="9525">
            <a:noFill/>
            <a:miter lim="800000"/>
            <a:headEnd/>
            <a:tailEnd/>
          </a:ln>
        </p:spPr>
        <p:txBody>
          <a:bodyPr lIns="91416" tIns="45708" rIns="91416" bIns="45708">
            <a:spAutoFit/>
          </a:bodyPr>
          <a:lstStyle/>
          <a:p>
            <a:pPr algn="ctr" eaLnBrk="0" hangingPunct="0"/>
            <a:r>
              <a:rPr lang="en-US" sz="2000" b="1" i="1" dirty="0">
                <a:latin typeface="Calibri" pitchFamily="34" charset="0"/>
              </a:rPr>
              <a:t>E d u c a t </a:t>
            </a:r>
            <a:r>
              <a:rPr lang="en-US" sz="2000" b="1" i="1" dirty="0" err="1">
                <a:latin typeface="Calibri" pitchFamily="34" charset="0"/>
              </a:rPr>
              <a:t>i</a:t>
            </a:r>
            <a:r>
              <a:rPr lang="en-US" sz="2000" b="1" i="1">
                <a:latin typeface="Calibri" pitchFamily="34" charset="0"/>
              </a:rPr>
              <a:t> n g   t h e   W o r l d ’s   B e s t  M i l i t a r y</a:t>
            </a:r>
          </a:p>
        </p:txBody>
      </p:sp>
      <p:sp>
        <p:nvSpPr>
          <p:cNvPr id="15" name="Text Box 2"/>
          <p:cNvSpPr txBox="1">
            <a:spLocks noChangeArrowheads="1"/>
          </p:cNvSpPr>
          <p:nvPr/>
        </p:nvSpPr>
        <p:spPr bwMode="auto">
          <a:xfrm>
            <a:off x="368300" y="1054100"/>
            <a:ext cx="8153400" cy="469900"/>
          </a:xfrm>
          <a:prstGeom prst="rect">
            <a:avLst/>
          </a:prstGeom>
          <a:noFill/>
          <a:ln w="9525">
            <a:noFill/>
            <a:miter lim="800000"/>
            <a:headEnd/>
            <a:tailEnd/>
          </a:ln>
          <a:effectLst/>
        </p:spPr>
        <p:txBody>
          <a:bodyPr lIns="100303" tIns="50151" rIns="100303" bIns="50151">
            <a:spAutoFit/>
          </a:bodyPr>
          <a:lstStyle/>
          <a:p>
            <a:pPr algn="ctr" defTabSz="1003300" fontAlgn="auto">
              <a:spcBef>
                <a:spcPts val="0"/>
              </a:spcBef>
              <a:spcAft>
                <a:spcPts val="0"/>
              </a:spcAft>
              <a:defRPr/>
            </a:pPr>
            <a:r>
              <a:rPr lang="en-US" sz="2400" b="1" dirty="0">
                <a:solidFill>
                  <a:srgbClr val="000066"/>
                </a:solidFill>
                <a:effectLst>
                  <a:outerShdw blurRad="38100" dist="38100" dir="2700000" algn="tl">
                    <a:srgbClr val="C0C0C0"/>
                  </a:outerShdw>
                </a:effectLst>
                <a:latin typeface="+mn-lt"/>
                <a:cs typeface="+mn-cs"/>
              </a:rPr>
              <a:t>NENG 791 – Proliferation of Weapons of Mass Destruction</a:t>
            </a:r>
            <a:endParaRPr lang="en-US" sz="2400" b="1" dirty="0">
              <a:effectLst>
                <a:outerShdw blurRad="38100" dist="38100" dir="2700000" algn="tl">
                  <a:srgbClr val="C0C0C0"/>
                </a:outerShdw>
              </a:effectLst>
              <a:latin typeface="+mn-lt"/>
              <a:cs typeface="+mn-cs"/>
            </a:endParaRPr>
          </a:p>
        </p:txBody>
      </p:sp>
      <p:sp>
        <p:nvSpPr>
          <p:cNvPr id="11" name="Text Box 7"/>
          <p:cNvSpPr txBox="1">
            <a:spLocks noChangeArrowheads="1"/>
          </p:cNvSpPr>
          <p:nvPr/>
        </p:nvSpPr>
        <p:spPr bwMode="auto">
          <a:xfrm>
            <a:off x="4038600" y="1670948"/>
            <a:ext cx="5029200" cy="2854141"/>
          </a:xfrm>
          <a:prstGeom prst="rect">
            <a:avLst/>
          </a:prstGeom>
          <a:solidFill>
            <a:srgbClr val="FFFFFF"/>
          </a:solidFill>
          <a:ln w="9525">
            <a:noFill/>
            <a:miter lim="800000"/>
            <a:headEnd/>
            <a:tailEnd/>
          </a:ln>
          <a:effectLst/>
        </p:spPr>
        <p:txBody>
          <a:bodyPr wrap="square" lIns="83338" tIns="41669" rIns="83338" bIns="41669">
            <a:spAutoFit/>
          </a:bodyPr>
          <a:lstStyle/>
          <a:p>
            <a:pPr algn="ctr" eaLnBrk="0" fontAlgn="auto" hangingPunct="0">
              <a:spcBef>
                <a:spcPts val="0"/>
              </a:spcBef>
              <a:spcAft>
                <a:spcPts val="0"/>
              </a:spcAft>
              <a:defRPr/>
            </a:pPr>
            <a:r>
              <a:rPr lang="en-US" sz="2400" kern="0" dirty="0">
                <a:solidFill>
                  <a:sysClr val="windowText" lastClr="000000"/>
                </a:solidFill>
                <a:cs typeface="+mn-cs"/>
              </a:rPr>
              <a:t/>
            </a:r>
            <a:br>
              <a:rPr lang="en-US" sz="2400" kern="0" dirty="0">
                <a:solidFill>
                  <a:sysClr val="windowText" lastClr="000000"/>
                </a:solidFill>
                <a:cs typeface="+mn-cs"/>
              </a:rPr>
            </a:br>
            <a:r>
              <a:rPr lang="en-US" sz="3600" b="1" kern="0" dirty="0" smtClean="0">
                <a:solidFill>
                  <a:srgbClr val="000066"/>
                </a:solidFill>
                <a:effectLst>
                  <a:outerShdw blurRad="38100" dist="38100" dir="2700000" algn="tl">
                    <a:srgbClr val="C0C0C0"/>
                  </a:outerShdw>
                </a:effectLst>
                <a:latin typeface="Calibri" pitchFamily="34" charset="0"/>
                <a:cs typeface="+mn-cs"/>
              </a:rPr>
              <a:t>Uranium Enrichment Technologies</a:t>
            </a:r>
          </a:p>
          <a:p>
            <a:pPr algn="ctr" eaLnBrk="0" fontAlgn="auto" hangingPunct="0">
              <a:spcBef>
                <a:spcPts val="0"/>
              </a:spcBef>
              <a:spcAft>
                <a:spcPts val="0"/>
              </a:spcAft>
              <a:defRPr/>
            </a:pPr>
            <a:endParaRPr lang="en-US" sz="3600" b="1" kern="0" dirty="0" smtClean="0">
              <a:solidFill>
                <a:srgbClr val="000066"/>
              </a:solidFill>
              <a:effectLst>
                <a:outerShdw blurRad="38100" dist="38100" dir="2700000" algn="tl">
                  <a:srgbClr val="C0C0C0"/>
                </a:outerShdw>
              </a:effectLst>
              <a:latin typeface="Calibri" pitchFamily="34" charset="0"/>
              <a:cs typeface="+mn-cs"/>
            </a:endParaRPr>
          </a:p>
          <a:p>
            <a:pPr algn="ctr" eaLnBrk="0" fontAlgn="auto" hangingPunct="0">
              <a:spcBef>
                <a:spcPts val="0"/>
              </a:spcBef>
              <a:spcAft>
                <a:spcPts val="0"/>
              </a:spcAft>
              <a:defRPr/>
            </a:pPr>
            <a:r>
              <a:rPr lang="en-US" sz="2800" b="1" kern="0" dirty="0" smtClean="0">
                <a:effectLst>
                  <a:outerShdw blurRad="38100" dist="38100" dir="2700000" algn="tl">
                    <a:srgbClr val="C0C0C0"/>
                  </a:outerShdw>
                </a:effectLst>
                <a:latin typeface="Calibri" pitchFamily="34" charset="0"/>
                <a:cs typeface="+mn-cs"/>
              </a:rPr>
              <a:t>LTC Buck O’Day</a:t>
            </a:r>
            <a:endParaRPr lang="en-US" sz="3600" b="1" kern="0" dirty="0">
              <a:effectLst>
                <a:outerShdw blurRad="38100" dist="38100" dir="2700000" algn="tl">
                  <a:srgbClr val="C0C0C0"/>
                </a:outerShdw>
              </a:effectLst>
              <a:latin typeface="Calibri" pitchFamily="34" charset="0"/>
              <a:cs typeface="+mn-cs"/>
            </a:endParaRPr>
          </a:p>
          <a:p>
            <a:pPr algn="ctr" eaLnBrk="0" fontAlgn="auto" hangingPunct="0">
              <a:spcBef>
                <a:spcPts val="0"/>
              </a:spcBef>
              <a:spcAft>
                <a:spcPts val="0"/>
              </a:spcAft>
              <a:defRPr/>
            </a:pPr>
            <a:endParaRPr lang="en-US" sz="2000" kern="0" dirty="0">
              <a:solidFill>
                <a:sysClr val="windowText" lastClr="000000"/>
              </a:solidFill>
              <a:effectLst>
                <a:outerShdw blurRad="38100" dist="38100" dir="2700000" algn="tl">
                  <a:srgbClr val="C0C0C0"/>
                </a:outerShdw>
              </a:effectLst>
              <a:cs typeface="+mn-cs"/>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 Quiz</a:t>
            </a:r>
            <a:endParaRPr lang="en-US" dirty="0"/>
          </a:p>
        </p:txBody>
      </p:sp>
      <p:sp>
        <p:nvSpPr>
          <p:cNvPr id="3" name="Content Placeholder 2"/>
          <p:cNvSpPr>
            <a:spLocks noGrp="1"/>
          </p:cNvSpPr>
          <p:nvPr>
            <p:ph idx="1"/>
          </p:nvPr>
        </p:nvSpPr>
        <p:spPr/>
        <p:txBody>
          <a:bodyPr/>
          <a:lstStyle/>
          <a:p>
            <a:pPr>
              <a:spcBef>
                <a:spcPts val="0"/>
              </a:spcBef>
              <a:spcAft>
                <a:spcPts val="0"/>
              </a:spcAft>
            </a:pPr>
            <a:r>
              <a:rPr lang="en-US" dirty="0"/>
              <a:t> How are the desired enrichment level and the amount of natural U feed needed </a:t>
            </a:r>
            <a:r>
              <a:rPr lang="en-US" dirty="0" smtClean="0"/>
              <a:t>related?</a:t>
            </a:r>
          </a:p>
          <a:p>
            <a:pPr marL="1371600" lvl="3" indent="0">
              <a:spcBef>
                <a:spcPts val="0"/>
              </a:spcBef>
              <a:spcAft>
                <a:spcPts val="0"/>
              </a:spcAft>
              <a:buNone/>
            </a:pPr>
            <a:endParaRPr lang="en-US" dirty="0" smtClean="0"/>
          </a:p>
          <a:p>
            <a:pPr>
              <a:spcBef>
                <a:spcPts val="0"/>
              </a:spcBef>
              <a:spcAft>
                <a:spcPts val="0"/>
              </a:spcAft>
            </a:pPr>
            <a:r>
              <a:rPr lang="en-US" dirty="0" smtClean="0"/>
              <a:t>If </a:t>
            </a:r>
            <a:r>
              <a:rPr lang="en-US" dirty="0"/>
              <a:t>you choose to have fewer stripping stages (meaning you are willing to have tails with a higher amount of 235U in them), for a given product mass (P) ad a given enrichment (</a:t>
            </a:r>
            <a:r>
              <a:rPr lang="en-US" dirty="0" err="1"/>
              <a:t>xp</a:t>
            </a:r>
            <a:r>
              <a:rPr lang="en-US" dirty="0"/>
              <a:t>) how does this impact the amount of feed you </a:t>
            </a:r>
            <a:r>
              <a:rPr lang="en-US" dirty="0" smtClean="0"/>
              <a:t>need?</a:t>
            </a:r>
          </a:p>
          <a:p>
            <a:pPr marL="1828800" lvl="4" indent="0">
              <a:spcBef>
                <a:spcPts val="0"/>
              </a:spcBef>
              <a:spcAft>
                <a:spcPts val="0"/>
              </a:spcAft>
              <a:buNone/>
            </a:pPr>
            <a:endParaRPr lang="en-US" dirty="0" smtClean="0"/>
          </a:p>
          <a:p>
            <a:pPr>
              <a:spcBef>
                <a:spcPts val="0"/>
              </a:spcBef>
              <a:spcAft>
                <a:spcPts val="0"/>
              </a:spcAft>
            </a:pPr>
            <a:r>
              <a:rPr lang="en-US" dirty="0" smtClean="0"/>
              <a:t>What </a:t>
            </a:r>
            <a:r>
              <a:rPr lang="en-US" dirty="0"/>
              <a:t>about if you start with a higher feed enrichment?  How does the amount of feed needed change depending on its enrichment</a:t>
            </a:r>
            <a:r>
              <a:rPr lang="en-US" dirty="0" smtClean="0"/>
              <a:t>?</a:t>
            </a:r>
          </a:p>
          <a:p>
            <a:pPr marL="1828800" lvl="4" indent="0">
              <a:spcBef>
                <a:spcPts val="0"/>
              </a:spcBef>
              <a:spcAft>
                <a:spcPts val="0"/>
              </a:spcAft>
              <a:buNone/>
            </a:pPr>
            <a:endParaRPr lang="en-US" dirty="0"/>
          </a:p>
          <a:p>
            <a:pPr eaLnBrk="1" hangingPunct="1"/>
            <a:r>
              <a:rPr lang="en-US" dirty="0" smtClean="0"/>
              <a:t>Can </a:t>
            </a:r>
            <a:r>
              <a:rPr lang="en-US" dirty="0"/>
              <a:t>someone please work out for me how many centrifuges you need to create </a:t>
            </a:r>
            <a:r>
              <a:rPr lang="en-US" dirty="0" err="1"/>
              <a:t>WGU</a:t>
            </a:r>
            <a:r>
              <a:rPr lang="en-US" dirty="0"/>
              <a:t> for a gun-type if you have one year to do it?</a:t>
            </a:r>
          </a:p>
          <a:p>
            <a:pPr lvl="1" eaLnBrk="1" hangingPunct="1"/>
            <a:r>
              <a:rPr lang="en-US" sz="2400" dirty="0"/>
              <a:t> Assume you need 75 kg and that each kg requires about 200 </a:t>
            </a:r>
            <a:r>
              <a:rPr lang="en-US" sz="2400" dirty="0" err="1"/>
              <a:t>SWU</a:t>
            </a:r>
            <a:r>
              <a:rPr lang="en-US" sz="2400" dirty="0"/>
              <a:t> and your centrifuges provide 5 </a:t>
            </a:r>
            <a:r>
              <a:rPr lang="en-US" sz="2400" dirty="0" err="1"/>
              <a:t>SWU</a:t>
            </a:r>
            <a:r>
              <a:rPr lang="en-US" sz="2400" dirty="0"/>
              <a:t> per year.</a:t>
            </a:r>
          </a:p>
          <a:p>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9</a:t>
            </a:fld>
            <a:endParaRPr lang="en-US" dirty="0"/>
          </a:p>
        </p:txBody>
      </p:sp>
    </p:spTree>
    <p:extLst>
      <p:ext uri="{BB962C8B-B14F-4D97-AF65-F5344CB8AC3E}">
        <p14:creationId xmlns:p14="http://schemas.microsoft.com/office/powerpoint/2010/main" val="28531920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 Definitions</a:t>
            </a:r>
            <a:endParaRPr lang="en-US" dirty="0"/>
          </a:p>
        </p:txBody>
      </p:sp>
      <p:sp>
        <p:nvSpPr>
          <p:cNvPr id="3" name="Content Placeholder 2"/>
          <p:cNvSpPr>
            <a:spLocks noGrp="1"/>
          </p:cNvSpPr>
          <p:nvPr>
            <p:ph idx="1"/>
          </p:nvPr>
        </p:nvSpPr>
        <p:spPr/>
        <p:txBody>
          <a:bodyPr/>
          <a:lstStyle/>
          <a:p>
            <a:r>
              <a:rPr lang="en-US" dirty="0" err="1" smtClean="0"/>
              <a:t>Separative</a:t>
            </a:r>
            <a:r>
              <a:rPr lang="en-US" dirty="0" smtClean="0"/>
              <a:t> Work Unit (SWU): a quantitative measure of separation</a:t>
            </a:r>
          </a:p>
          <a:p>
            <a:r>
              <a:rPr lang="en-US" dirty="0" smtClean="0"/>
              <a:t>~ 4 SWU produces 1 kg of LEU (~3 %) from ~6 kg of natural U</a:t>
            </a:r>
          </a:p>
          <a:p>
            <a:r>
              <a:rPr lang="en-US" dirty="0" smtClean="0"/>
              <a:t>~ 100,000 SWU fuels a 1 GW(e) light water reactor for one year</a:t>
            </a:r>
          </a:p>
          <a:p>
            <a:r>
              <a:rPr lang="en-US" dirty="0" smtClean="0"/>
              <a:t>~ 200 SW produces 1 kg of HEU (~90%) from ~ 200 kg of natural U</a:t>
            </a:r>
          </a:p>
          <a:p>
            <a:r>
              <a:rPr lang="en-US" dirty="0" smtClean="0"/>
              <a:t>Separation Factor is a customary way that enrichment is characterized</a:t>
            </a:r>
          </a:p>
          <a:p>
            <a:endParaRPr lang="en-US" dirty="0" smtClean="0"/>
          </a:p>
          <a:p>
            <a:endParaRPr lang="en-US" dirty="0" smtClean="0"/>
          </a:p>
          <a:p>
            <a:endParaRPr lang="en-US" dirty="0" smtClean="0"/>
          </a:p>
          <a:p>
            <a:pPr lvl="1"/>
            <a:r>
              <a:rPr lang="en-US" dirty="0" smtClean="0"/>
              <a:t>Throughput [kg U/time] defined with respect to input, not output</a:t>
            </a:r>
          </a:p>
          <a:p>
            <a:pPr lvl="1"/>
            <a:r>
              <a:rPr lang="en-US" dirty="0" smtClean="0"/>
              <a:t>Cut defined as product rate / feed rate</a:t>
            </a:r>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10</a:t>
            </a:fld>
            <a:endParaRPr lang="en-US" dirty="0"/>
          </a:p>
        </p:txBody>
      </p:sp>
      <p:graphicFrame>
        <p:nvGraphicFramePr>
          <p:cNvPr id="5" name="Object 4"/>
          <p:cNvGraphicFramePr>
            <a:graphicFrameLocks noChangeAspect="1"/>
          </p:cNvGraphicFramePr>
          <p:nvPr/>
        </p:nvGraphicFramePr>
        <p:xfrm>
          <a:off x="2667000" y="3886200"/>
          <a:ext cx="2575956" cy="1447800"/>
        </p:xfrm>
        <a:graphic>
          <a:graphicData uri="http://schemas.openxmlformats.org/presentationml/2006/ole">
            <mc:AlternateContent xmlns:mc="http://schemas.openxmlformats.org/markup-compatibility/2006">
              <mc:Choice xmlns:v="urn:schemas-microsoft-com:vml" Requires="v">
                <p:oleObj spid="_x0000_s97291" name="Equation" r:id="rId4" imgW="1739880" imgH="977760" progId="Equation.DSMT4">
                  <p:embed/>
                </p:oleObj>
              </mc:Choice>
              <mc:Fallback>
                <p:oleObj name="Equation" r:id="rId4" imgW="1739880" imgH="977760" progId="Equation.DSMT4">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3886200"/>
                        <a:ext cx="2575956" cy="144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Generic Uranium Enrichment Cascade</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11</a:t>
            </a:fld>
            <a:endParaRPr lang="en-US" dirty="0"/>
          </a:p>
        </p:txBody>
      </p:sp>
      <p:pic>
        <p:nvPicPr>
          <p:cNvPr id="98306" name="Picture 2"/>
          <p:cNvPicPr>
            <a:picLocks noChangeAspect="1" noChangeArrowheads="1"/>
          </p:cNvPicPr>
          <p:nvPr/>
        </p:nvPicPr>
        <p:blipFill>
          <a:blip r:embed="rId3" cstate="print"/>
          <a:srcRect/>
          <a:stretch>
            <a:fillRect/>
          </a:stretch>
        </p:blipFill>
        <p:spPr bwMode="auto">
          <a:xfrm>
            <a:off x="1066800" y="1828800"/>
            <a:ext cx="7115175" cy="44958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Isotope Enrichment Stage</a:t>
            </a:r>
            <a:br>
              <a:rPr lang="en-US" dirty="0" smtClean="0"/>
            </a:br>
            <a:r>
              <a:rPr lang="en-US" sz="1800" dirty="0" smtClean="0"/>
              <a:t>(1 of 3)</a:t>
            </a:r>
            <a:endParaRPr lang="en-US" sz="1800" dirty="0"/>
          </a:p>
        </p:txBody>
      </p:sp>
      <p:sp>
        <p:nvSpPr>
          <p:cNvPr id="4" name="Slide Number Placeholder 3"/>
          <p:cNvSpPr>
            <a:spLocks noGrp="1"/>
          </p:cNvSpPr>
          <p:nvPr>
            <p:ph type="sldNum" sz="quarter" idx="10"/>
          </p:nvPr>
        </p:nvSpPr>
        <p:spPr>
          <a:xfrm>
            <a:off x="8153400" y="6400800"/>
            <a:ext cx="685800" cy="254000"/>
          </a:xfrm>
        </p:spPr>
        <p:txBody>
          <a:bodyPr/>
          <a:lstStyle/>
          <a:p>
            <a:pPr>
              <a:defRPr/>
            </a:pPr>
            <a:fld id="{76F04BF1-2421-4B87-9D3B-4CE200B1E0D4}" type="slidenum">
              <a:rPr lang="en-US" smtClean="0"/>
              <a:pPr>
                <a:defRPr/>
              </a:pPr>
              <a:t>12</a:t>
            </a:fld>
            <a:endParaRPr lang="en-US" dirty="0"/>
          </a:p>
        </p:txBody>
      </p:sp>
      <p:sp>
        <p:nvSpPr>
          <p:cNvPr id="10" name="Text Box 7"/>
          <p:cNvSpPr txBox="1">
            <a:spLocks noChangeArrowheads="1"/>
          </p:cNvSpPr>
          <p:nvPr/>
        </p:nvSpPr>
        <p:spPr bwMode="auto">
          <a:xfrm>
            <a:off x="304800" y="4700715"/>
            <a:ext cx="4495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sz="1200" dirty="0" smtClean="0">
                <a:solidFill>
                  <a:prstClr val="black"/>
                </a:solidFill>
                <a:latin typeface="Calibri"/>
              </a:rPr>
              <a:t>Mass flow rates in kg/hr;  </a:t>
            </a:r>
            <a:r>
              <a:rPr lang="en-US" sz="1200" dirty="0" smtClean="0">
                <a:latin typeface="+mj-lt"/>
              </a:rPr>
              <a:t>Subscript </a:t>
            </a:r>
            <a:r>
              <a:rPr lang="en-US" sz="1200" i="1" dirty="0" err="1">
                <a:latin typeface="+mj-lt"/>
              </a:rPr>
              <a:t>i</a:t>
            </a:r>
            <a:r>
              <a:rPr lang="en-US" sz="1200" dirty="0">
                <a:latin typeface="+mj-lt"/>
              </a:rPr>
              <a:t> refers to isotope, e.g. </a:t>
            </a:r>
            <a:r>
              <a:rPr lang="en-US" sz="1200" baseline="30000" dirty="0" smtClean="0">
                <a:latin typeface="+mj-lt"/>
              </a:rPr>
              <a:t>235</a:t>
            </a:r>
            <a:r>
              <a:rPr lang="en-US" sz="1200" dirty="0" smtClean="0">
                <a:latin typeface="+mj-lt"/>
              </a:rPr>
              <a:t>U</a:t>
            </a:r>
            <a:endParaRPr lang="en-US" sz="1200" dirty="0">
              <a:latin typeface="+mj-lt"/>
            </a:endParaRPr>
          </a:p>
        </p:txBody>
      </p:sp>
      <p:sp>
        <p:nvSpPr>
          <p:cNvPr id="11" name="Text Box 7"/>
          <p:cNvSpPr txBox="1">
            <a:spLocks noChangeArrowheads="1"/>
          </p:cNvSpPr>
          <p:nvPr/>
        </p:nvSpPr>
        <p:spPr bwMode="auto">
          <a:xfrm>
            <a:off x="304800" y="4499916"/>
            <a:ext cx="5105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sz="1200" dirty="0" smtClean="0">
                <a:latin typeface="+mj-lt"/>
              </a:rPr>
              <a:t>Adapted from </a:t>
            </a:r>
            <a:r>
              <a:rPr lang="en-US" sz="1200" dirty="0" err="1" smtClean="0">
                <a:latin typeface="+mj-lt"/>
              </a:rPr>
              <a:t>Kokoski</a:t>
            </a:r>
            <a:r>
              <a:rPr lang="en-US" sz="1200" dirty="0" smtClean="0">
                <a:latin typeface="+mj-lt"/>
              </a:rPr>
              <a:t>, </a:t>
            </a:r>
            <a:r>
              <a:rPr lang="en-US" sz="1200" i="1" dirty="0" smtClean="0">
                <a:latin typeface="+mj-lt"/>
              </a:rPr>
              <a:t>Technology and the Proliferation of Nuclear Weapons</a:t>
            </a:r>
            <a:endParaRPr lang="en-US" sz="1200" dirty="0">
              <a:latin typeface="+mj-lt"/>
            </a:endParaRPr>
          </a:p>
        </p:txBody>
      </p:sp>
      <p:sp>
        <p:nvSpPr>
          <p:cNvPr id="13" name="Rounded Rectangle 12"/>
          <p:cNvSpPr/>
          <p:nvPr/>
        </p:nvSpPr>
        <p:spPr>
          <a:xfrm>
            <a:off x="279162" y="5169074"/>
            <a:ext cx="5282852" cy="806798"/>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rgbClr val="FFFF00"/>
                </a:solidFill>
                <a:effectLst>
                  <a:outerShdw blurRad="38100" dist="38100" dir="2700000" algn="tl">
                    <a:srgbClr val="000000">
                      <a:alpha val="43137"/>
                    </a:srgbClr>
                  </a:outerShdw>
                </a:effectLst>
              </a:rPr>
              <a:t>A stage may be a single unit or many units in parallel</a:t>
            </a:r>
          </a:p>
          <a:p>
            <a:pPr algn="ctr"/>
            <a:r>
              <a:rPr lang="en-US" sz="1600" b="1" dirty="0">
                <a:solidFill>
                  <a:srgbClr val="FFFF00"/>
                </a:solidFill>
                <a:effectLst>
                  <a:outerShdw blurRad="38100" dist="38100" dir="2700000" algn="tl">
                    <a:srgbClr val="000000">
                      <a:alpha val="43137"/>
                    </a:srgbClr>
                  </a:outerShdw>
                </a:effectLst>
              </a:rPr>
              <a:t>Most processes involve small amounts of </a:t>
            </a:r>
            <a:r>
              <a:rPr lang="en-US" sz="1600" b="1" dirty="0" smtClean="0">
                <a:solidFill>
                  <a:srgbClr val="FFFF00"/>
                </a:solidFill>
                <a:effectLst>
                  <a:outerShdw blurRad="38100" dist="38100" dir="2700000" algn="tl">
                    <a:srgbClr val="000000">
                      <a:alpha val="43137"/>
                    </a:srgbClr>
                  </a:outerShdw>
                </a:effectLst>
              </a:rPr>
              <a:t>stage enrichment </a:t>
            </a:r>
          </a:p>
          <a:p>
            <a:pPr algn="ctr"/>
            <a:r>
              <a:rPr lang="en-US" sz="1600" b="1" dirty="0" smtClean="0">
                <a:solidFill>
                  <a:srgbClr val="FFFF00"/>
                </a:solidFill>
                <a:effectLst>
                  <a:outerShdw blurRad="38100" dist="38100" dir="2700000" algn="tl">
                    <a:srgbClr val="000000">
                      <a:alpha val="43137"/>
                    </a:srgbClr>
                  </a:outerShdw>
                </a:effectLst>
              </a:rPr>
              <a:t>Many stages in series are often necessary (cascade)</a:t>
            </a:r>
            <a:endParaRPr lang="en-US" sz="1600" b="1" dirty="0">
              <a:solidFill>
                <a:srgbClr val="FFFF00"/>
              </a:solidFill>
              <a:effectLst>
                <a:outerShdw blurRad="38100" dist="38100" dir="2700000" algn="tl">
                  <a:srgbClr val="000000">
                    <a:alpha val="43137"/>
                  </a:srgbClr>
                </a:outerShdw>
              </a:effectLst>
            </a:endParaRPr>
          </a:p>
        </p:txBody>
      </p:sp>
      <p:graphicFrame>
        <p:nvGraphicFramePr>
          <p:cNvPr id="44034" name="Object 2"/>
          <p:cNvGraphicFramePr>
            <a:graphicFrameLocks noChangeAspect="1"/>
          </p:cNvGraphicFramePr>
          <p:nvPr/>
        </p:nvGraphicFramePr>
        <p:xfrm>
          <a:off x="6337300" y="1533525"/>
          <a:ext cx="1096963" cy="330200"/>
        </p:xfrm>
        <a:graphic>
          <a:graphicData uri="http://schemas.openxmlformats.org/presentationml/2006/ole">
            <mc:AlternateContent xmlns:mc="http://schemas.openxmlformats.org/markup-compatibility/2006">
              <mc:Choice xmlns:v="urn:schemas-microsoft-com:vml" Requires="v">
                <p:oleObj spid="_x0000_s44327" name="Equation" r:id="rId4" imgW="672808" imgH="203112" progId="Equation.DSMT4">
                  <p:embed/>
                </p:oleObj>
              </mc:Choice>
              <mc:Fallback>
                <p:oleObj name="Equation" r:id="rId4" imgW="672808" imgH="203112" progId="Equation.DSMT4">
                  <p:embed/>
                  <p:pic>
                    <p:nvPicPr>
                      <p:cNvPr id="0" name="Picture 2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7300" y="1533525"/>
                        <a:ext cx="1096963"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4"/>
          <p:cNvGraphicFramePr>
            <a:graphicFrameLocks noChangeAspect="1"/>
          </p:cNvGraphicFramePr>
          <p:nvPr/>
        </p:nvGraphicFramePr>
        <p:xfrm>
          <a:off x="6318250" y="1901825"/>
          <a:ext cx="1169988" cy="384175"/>
        </p:xfrm>
        <a:graphic>
          <a:graphicData uri="http://schemas.openxmlformats.org/presentationml/2006/ole">
            <mc:AlternateContent xmlns:mc="http://schemas.openxmlformats.org/markup-compatibility/2006">
              <mc:Choice xmlns:v="urn:schemas-microsoft-com:vml" Requires="v">
                <p:oleObj spid="_x0000_s44328" name="Equation" r:id="rId6" imgW="698500" imgH="228600" progId="Equation.DSMT4">
                  <p:embed/>
                </p:oleObj>
              </mc:Choice>
              <mc:Fallback>
                <p:oleObj name="Equation" r:id="rId6" imgW="698500" imgH="228600" progId="Equation.DSMT4">
                  <p:embed/>
                  <p:pic>
                    <p:nvPicPr>
                      <p:cNvPr id="0" name="Picture 2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18250" y="1901825"/>
                        <a:ext cx="1169988" cy="384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extBox 15"/>
          <p:cNvSpPr txBox="1"/>
          <p:nvPr/>
        </p:nvSpPr>
        <p:spPr>
          <a:xfrm>
            <a:off x="5825710" y="1143000"/>
            <a:ext cx="2433551" cy="338554"/>
          </a:xfrm>
          <a:prstGeom prst="rect">
            <a:avLst/>
          </a:prstGeom>
          <a:noFill/>
        </p:spPr>
        <p:txBody>
          <a:bodyPr wrap="none" rtlCol="0">
            <a:spAutoFit/>
          </a:bodyPr>
          <a:lstStyle/>
          <a:p>
            <a:r>
              <a:rPr lang="en-US" sz="1600" b="1" u="sng" dirty="0" smtClean="0">
                <a:latin typeface="+mj-lt"/>
              </a:rPr>
              <a:t>Equations of mass balance</a:t>
            </a:r>
            <a:endParaRPr lang="en-US" sz="1600" b="1" u="sng" dirty="0">
              <a:latin typeface="+mj-lt"/>
            </a:endParaRPr>
          </a:p>
        </p:txBody>
      </p:sp>
      <p:sp>
        <p:nvSpPr>
          <p:cNvPr id="17" name="Rectangle 16"/>
          <p:cNvSpPr/>
          <p:nvPr/>
        </p:nvSpPr>
        <p:spPr>
          <a:xfrm>
            <a:off x="5915312" y="1588532"/>
            <a:ext cx="18288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1</a:t>
            </a:r>
            <a:endParaRPr lang="en-US" sz="1400" b="1" dirty="0"/>
          </a:p>
        </p:txBody>
      </p:sp>
      <p:sp>
        <p:nvSpPr>
          <p:cNvPr id="18" name="Rectangle 17"/>
          <p:cNvSpPr/>
          <p:nvPr/>
        </p:nvSpPr>
        <p:spPr>
          <a:xfrm>
            <a:off x="5915312" y="1969532"/>
            <a:ext cx="18288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2</a:t>
            </a:r>
            <a:endParaRPr lang="en-US" sz="1400" b="1" dirty="0"/>
          </a:p>
        </p:txBody>
      </p:sp>
      <p:sp>
        <p:nvSpPr>
          <p:cNvPr id="19" name="TextBox 18"/>
          <p:cNvSpPr txBox="1"/>
          <p:nvPr/>
        </p:nvSpPr>
        <p:spPr>
          <a:xfrm>
            <a:off x="5816252" y="2312096"/>
            <a:ext cx="3099148" cy="1077218"/>
          </a:xfrm>
          <a:prstGeom prst="rect">
            <a:avLst/>
          </a:prstGeom>
          <a:noFill/>
        </p:spPr>
        <p:txBody>
          <a:bodyPr wrap="square" rtlCol="0">
            <a:spAutoFit/>
          </a:bodyPr>
          <a:lstStyle/>
          <a:p>
            <a:r>
              <a:rPr lang="en-US" sz="1600" b="1" dirty="0" smtClean="0">
                <a:latin typeface="+mj-lt"/>
              </a:rPr>
              <a:t>Let  </a:t>
            </a:r>
            <a:r>
              <a:rPr lang="en-US" sz="1600" b="1" i="1" dirty="0" err="1" smtClean="0">
                <a:latin typeface="Times New Roman" pitchFamily="18" charset="0"/>
                <a:cs typeface="Times New Roman" pitchFamily="18" charset="0"/>
              </a:rPr>
              <a:t>x</a:t>
            </a:r>
            <a:r>
              <a:rPr lang="en-US" sz="1600" b="1" i="1" baseline="-25000" dirty="0" err="1" smtClean="0">
                <a:latin typeface="Times New Roman" pitchFamily="18" charset="0"/>
                <a:cs typeface="Times New Roman" pitchFamily="18" charset="0"/>
              </a:rPr>
              <a:t>f</a:t>
            </a:r>
            <a:r>
              <a:rPr lang="en-US" sz="1600" b="1" i="1" baseline="-25000" dirty="0" smtClean="0">
                <a:latin typeface="Times New Roman" pitchFamily="18" charset="0"/>
                <a:cs typeface="Times New Roman" pitchFamily="18" charset="0"/>
              </a:rPr>
              <a:t> </a:t>
            </a:r>
            <a:r>
              <a:rPr lang="en-US" sz="1600" b="1" i="1" dirty="0" smtClean="0">
                <a:latin typeface="Times New Roman" pitchFamily="18" charset="0"/>
                <a:cs typeface="Times New Roman" pitchFamily="18" charset="0"/>
              </a:rPr>
              <a:t>, </a:t>
            </a:r>
            <a:r>
              <a:rPr lang="en-US" sz="1600" b="1" i="1" dirty="0" err="1" smtClean="0">
                <a:latin typeface="Times New Roman" pitchFamily="18" charset="0"/>
                <a:cs typeface="Times New Roman" pitchFamily="18" charset="0"/>
              </a:rPr>
              <a:t>x</a:t>
            </a:r>
            <a:r>
              <a:rPr lang="en-US" sz="1600" b="1" i="1" baseline="-25000" dirty="0" err="1" smtClean="0">
                <a:latin typeface="Times New Roman" pitchFamily="18" charset="0"/>
                <a:cs typeface="Times New Roman" pitchFamily="18" charset="0"/>
              </a:rPr>
              <a:t>p</a:t>
            </a:r>
            <a:r>
              <a:rPr lang="en-US" sz="1600" b="1" i="1" baseline="-25000" dirty="0" smtClean="0">
                <a:latin typeface="Times New Roman" pitchFamily="18" charset="0"/>
                <a:cs typeface="Times New Roman" pitchFamily="18" charset="0"/>
              </a:rPr>
              <a:t> </a:t>
            </a:r>
            <a:r>
              <a:rPr lang="en-US" sz="1600" b="1" i="1" dirty="0" smtClean="0">
                <a:latin typeface="Times New Roman" pitchFamily="18" charset="0"/>
                <a:cs typeface="Times New Roman" pitchFamily="18" charset="0"/>
              </a:rPr>
              <a:t>,</a:t>
            </a:r>
            <a:r>
              <a:rPr lang="en-US" sz="1600" b="1" i="1" dirty="0" smtClean="0">
                <a:latin typeface="+mj-lt"/>
                <a:cs typeface="Times New Roman" pitchFamily="18" charset="0"/>
              </a:rPr>
              <a:t> and </a:t>
            </a:r>
            <a:r>
              <a:rPr lang="en-US" sz="1600" b="1" i="1" dirty="0" err="1" smtClean="0">
                <a:latin typeface="Times New Roman" pitchFamily="18" charset="0"/>
                <a:cs typeface="Times New Roman" pitchFamily="18" charset="0"/>
              </a:rPr>
              <a:t>x</a:t>
            </a:r>
            <a:r>
              <a:rPr lang="en-US" sz="1600" b="1" i="1" baseline="-25000" dirty="0" err="1" smtClean="0">
                <a:latin typeface="Times New Roman" pitchFamily="18" charset="0"/>
                <a:cs typeface="Times New Roman" pitchFamily="18" charset="0"/>
              </a:rPr>
              <a:t>w</a:t>
            </a:r>
            <a:r>
              <a:rPr lang="en-US" sz="1600" b="1" i="1" dirty="0" smtClean="0">
                <a:latin typeface="Times New Roman" pitchFamily="18" charset="0"/>
                <a:cs typeface="Times New Roman" pitchFamily="18" charset="0"/>
              </a:rPr>
              <a:t> </a:t>
            </a:r>
            <a:r>
              <a:rPr lang="en-US" sz="1600" b="1" dirty="0" smtClean="0">
                <a:solidFill>
                  <a:prstClr val="black"/>
                </a:solidFill>
                <a:latin typeface="Calibri"/>
              </a:rPr>
              <a:t>be the weight fractions (enrichment of isotope </a:t>
            </a:r>
            <a:r>
              <a:rPr lang="en-US" sz="1600" b="1" i="1" dirty="0" err="1" smtClean="0">
                <a:latin typeface="Times New Roman" pitchFamily="18" charset="0"/>
                <a:cs typeface="Times New Roman" pitchFamily="18" charset="0"/>
              </a:rPr>
              <a:t>i</a:t>
            </a:r>
            <a:r>
              <a:rPr lang="en-US" sz="1600" b="1" dirty="0" smtClean="0">
                <a:latin typeface="+mj-lt"/>
                <a:cs typeface="Times New Roman" pitchFamily="18" charset="0"/>
              </a:rPr>
              <a:t>) of the feed, product and tails.</a:t>
            </a:r>
          </a:p>
          <a:p>
            <a:r>
              <a:rPr lang="en-US" sz="1600" b="1" dirty="0" smtClean="0">
                <a:solidFill>
                  <a:prstClr val="black"/>
                </a:solidFill>
                <a:latin typeface="Calibri"/>
              </a:rPr>
              <a:t>Then       can be re-written as: </a:t>
            </a:r>
            <a:endParaRPr lang="en-US" sz="1600" b="1" baseline="-25000" dirty="0">
              <a:latin typeface="Times New Roman" pitchFamily="18" charset="0"/>
              <a:cs typeface="Times New Roman" pitchFamily="18" charset="0"/>
            </a:endParaRPr>
          </a:p>
        </p:txBody>
      </p:sp>
      <p:sp>
        <p:nvSpPr>
          <p:cNvPr id="20" name="Rectangle 19"/>
          <p:cNvSpPr/>
          <p:nvPr/>
        </p:nvSpPr>
        <p:spPr>
          <a:xfrm>
            <a:off x="6389370" y="3119578"/>
            <a:ext cx="18288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2</a:t>
            </a:r>
            <a:endParaRPr lang="en-US" sz="1400" b="1" dirty="0"/>
          </a:p>
        </p:txBody>
      </p:sp>
      <p:graphicFrame>
        <p:nvGraphicFramePr>
          <p:cNvPr id="44036" name="Object 4"/>
          <p:cNvGraphicFramePr>
            <a:graphicFrameLocks noChangeAspect="1"/>
          </p:cNvGraphicFramePr>
          <p:nvPr/>
        </p:nvGraphicFramePr>
        <p:xfrm>
          <a:off x="6248400" y="3495501"/>
          <a:ext cx="1828800" cy="403225"/>
        </p:xfrm>
        <a:graphic>
          <a:graphicData uri="http://schemas.openxmlformats.org/presentationml/2006/ole">
            <mc:AlternateContent xmlns:mc="http://schemas.openxmlformats.org/markup-compatibility/2006">
              <mc:Choice xmlns:v="urn:schemas-microsoft-com:vml" Requires="v">
                <p:oleObj spid="_x0000_s44329" name="Equation" r:id="rId8" imgW="1091726" imgH="241195" progId="Equation.DSMT4">
                  <p:embed/>
                </p:oleObj>
              </mc:Choice>
              <mc:Fallback>
                <p:oleObj name="Equation" r:id="rId8" imgW="1091726" imgH="241195" progId="Equation.DSMT4">
                  <p:embed/>
                  <p:pic>
                    <p:nvPicPr>
                      <p:cNvPr id="0" name="Picture 24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48400" y="3495501"/>
                        <a:ext cx="1828800" cy="403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Rectangle 21"/>
          <p:cNvSpPr/>
          <p:nvPr/>
        </p:nvSpPr>
        <p:spPr>
          <a:xfrm>
            <a:off x="5915312" y="3579986"/>
            <a:ext cx="18288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3</a:t>
            </a:r>
            <a:endParaRPr lang="en-US" sz="1400" b="1" dirty="0"/>
          </a:p>
        </p:txBody>
      </p:sp>
      <p:sp>
        <p:nvSpPr>
          <p:cNvPr id="23" name="TextBox 22"/>
          <p:cNvSpPr txBox="1"/>
          <p:nvPr/>
        </p:nvSpPr>
        <p:spPr>
          <a:xfrm>
            <a:off x="5819775" y="4004846"/>
            <a:ext cx="2936638" cy="584775"/>
          </a:xfrm>
          <a:prstGeom prst="rect">
            <a:avLst/>
          </a:prstGeom>
          <a:noFill/>
        </p:spPr>
        <p:txBody>
          <a:bodyPr wrap="none" rtlCol="0">
            <a:spAutoFit/>
          </a:bodyPr>
          <a:lstStyle/>
          <a:p>
            <a:r>
              <a:rPr lang="en-US" sz="1600" b="1" dirty="0" smtClean="0">
                <a:latin typeface="+mj-lt"/>
              </a:rPr>
              <a:t>Using       to eliminate </a:t>
            </a:r>
            <a:r>
              <a:rPr lang="en-US" sz="1600" b="1" i="1" dirty="0" smtClean="0">
                <a:latin typeface="Times New Roman" pitchFamily="18" charset="0"/>
                <a:cs typeface="Times New Roman" pitchFamily="18" charset="0"/>
              </a:rPr>
              <a:t>W</a:t>
            </a:r>
            <a:r>
              <a:rPr lang="en-US" sz="1600" b="1" dirty="0" smtClean="0">
                <a:latin typeface="+mj-lt"/>
                <a:cs typeface="Times New Roman" pitchFamily="18" charset="0"/>
              </a:rPr>
              <a:t> from</a:t>
            </a:r>
          </a:p>
          <a:p>
            <a:r>
              <a:rPr lang="en-US" sz="1600" b="1" dirty="0" smtClean="0">
                <a:latin typeface="+mj-lt"/>
                <a:cs typeface="Times New Roman" pitchFamily="18" charset="0"/>
              </a:rPr>
              <a:t>gives the feed-to-product ratio:</a:t>
            </a:r>
            <a:r>
              <a:rPr lang="en-US" sz="1600" b="1" dirty="0" smtClean="0">
                <a:latin typeface="+mj-lt"/>
              </a:rPr>
              <a:t>  </a:t>
            </a:r>
            <a:endParaRPr lang="en-US" sz="1600" b="1" dirty="0">
              <a:latin typeface="+mj-lt"/>
            </a:endParaRPr>
          </a:p>
        </p:txBody>
      </p:sp>
      <p:sp>
        <p:nvSpPr>
          <p:cNvPr id="24" name="Rectangle 23"/>
          <p:cNvSpPr/>
          <p:nvPr/>
        </p:nvSpPr>
        <p:spPr>
          <a:xfrm>
            <a:off x="6446520" y="4048125"/>
            <a:ext cx="18288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1</a:t>
            </a:r>
            <a:endParaRPr lang="en-US" sz="1400" b="1" dirty="0"/>
          </a:p>
        </p:txBody>
      </p:sp>
      <p:sp>
        <p:nvSpPr>
          <p:cNvPr id="25" name="Rectangle 24"/>
          <p:cNvSpPr/>
          <p:nvPr/>
        </p:nvSpPr>
        <p:spPr>
          <a:xfrm>
            <a:off x="8458200" y="4057650"/>
            <a:ext cx="18288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3</a:t>
            </a:r>
            <a:endParaRPr lang="en-US" sz="1400" b="1" dirty="0"/>
          </a:p>
        </p:txBody>
      </p:sp>
      <p:graphicFrame>
        <p:nvGraphicFramePr>
          <p:cNvPr id="44037" name="Object 5"/>
          <p:cNvGraphicFramePr>
            <a:graphicFrameLocks noChangeAspect="1"/>
          </p:cNvGraphicFramePr>
          <p:nvPr/>
        </p:nvGraphicFramePr>
        <p:xfrm>
          <a:off x="6307138" y="4584004"/>
          <a:ext cx="1389062" cy="828675"/>
        </p:xfrm>
        <a:graphic>
          <a:graphicData uri="http://schemas.openxmlformats.org/presentationml/2006/ole">
            <mc:AlternateContent xmlns:mc="http://schemas.openxmlformats.org/markup-compatibility/2006">
              <mc:Choice xmlns:v="urn:schemas-microsoft-com:vml" Requires="v">
                <p:oleObj spid="_x0000_s44330" name="Equation" r:id="rId10" imgW="825142" imgH="495085" progId="Equation.DSMT4">
                  <p:embed/>
                </p:oleObj>
              </mc:Choice>
              <mc:Fallback>
                <p:oleObj name="Equation" r:id="rId10" imgW="825142" imgH="495085" progId="Equation.DSMT4">
                  <p:embed/>
                  <p:pic>
                    <p:nvPicPr>
                      <p:cNvPr id="0" name="Picture 24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07138" y="4584004"/>
                        <a:ext cx="1389062" cy="828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038" name="Object 6"/>
          <p:cNvGraphicFramePr>
            <a:graphicFrameLocks noChangeAspect="1"/>
          </p:cNvGraphicFramePr>
          <p:nvPr/>
        </p:nvGraphicFramePr>
        <p:xfrm>
          <a:off x="6273452" y="5718175"/>
          <a:ext cx="2133600" cy="825500"/>
        </p:xfrm>
        <a:graphic>
          <a:graphicData uri="http://schemas.openxmlformats.org/presentationml/2006/ole">
            <mc:AlternateContent xmlns:mc="http://schemas.openxmlformats.org/markup-compatibility/2006">
              <mc:Choice xmlns:v="urn:schemas-microsoft-com:vml" Requires="v">
                <p:oleObj spid="_x0000_s44331" name="Equation" r:id="rId12" imgW="1308100" imgH="508000" progId="Equation.3">
                  <p:embed/>
                </p:oleObj>
              </mc:Choice>
              <mc:Fallback>
                <p:oleObj name="Equation" r:id="rId12" imgW="1308100" imgH="508000" progId="Equation.3">
                  <p:embed/>
                  <p:pic>
                    <p:nvPicPr>
                      <p:cNvPr id="0" name="Picture 24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73452" y="5718175"/>
                        <a:ext cx="2133600" cy="825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 name="TextBox 27"/>
          <p:cNvSpPr txBox="1"/>
          <p:nvPr/>
        </p:nvSpPr>
        <p:spPr>
          <a:xfrm>
            <a:off x="5833580" y="5376446"/>
            <a:ext cx="3315459" cy="338554"/>
          </a:xfrm>
          <a:prstGeom prst="rect">
            <a:avLst/>
          </a:prstGeom>
          <a:noFill/>
        </p:spPr>
        <p:txBody>
          <a:bodyPr wrap="none" rtlCol="0">
            <a:spAutoFit/>
          </a:bodyPr>
          <a:lstStyle/>
          <a:p>
            <a:r>
              <a:rPr lang="en-US" sz="1600" b="1" dirty="0" smtClean="0">
                <a:latin typeface="+mj-lt"/>
              </a:rPr>
              <a:t>Similarly, the waste-to-product ratio:</a:t>
            </a:r>
            <a:endParaRPr lang="en-US" sz="1600" b="1" dirty="0">
              <a:latin typeface="+mj-lt"/>
            </a:endParaRPr>
          </a:p>
        </p:txBody>
      </p:sp>
      <p:sp>
        <p:nvSpPr>
          <p:cNvPr id="29" name="Rounded Rectangle 28"/>
          <p:cNvSpPr/>
          <p:nvPr/>
        </p:nvSpPr>
        <p:spPr>
          <a:xfrm>
            <a:off x="279162" y="6172200"/>
            <a:ext cx="5285232" cy="457200"/>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rgbClr val="FFFF00"/>
                </a:solidFill>
                <a:effectLst>
                  <a:outerShdw blurRad="38100" dist="38100" dir="2700000" algn="tl">
                    <a:srgbClr val="000000">
                      <a:alpha val="43137"/>
                    </a:srgbClr>
                  </a:outerShdw>
                </a:effectLst>
              </a:rPr>
              <a:t>Equations of mass balance apply to a stage and a cascade </a:t>
            </a:r>
            <a:endParaRPr lang="en-US" sz="1600" b="1" dirty="0">
              <a:solidFill>
                <a:srgbClr val="FFFF00"/>
              </a:solidFill>
              <a:effectLst>
                <a:outerShdw blurRad="38100" dist="38100" dir="2700000" algn="tl">
                  <a:srgbClr val="000000">
                    <a:alpha val="43137"/>
                  </a:srgbClr>
                </a:outerShdw>
              </a:effectLst>
            </a:endParaRPr>
          </a:p>
        </p:txBody>
      </p:sp>
      <p:pic>
        <p:nvPicPr>
          <p:cNvPr id="26" name="Picture 13" descr="KokoFig1A"/>
          <p:cNvPicPr>
            <a:picLocks noGrp="1" noChangeAspect="1" noChangeArrowheads="1"/>
          </p:cNvPicPr>
          <p:nvPr>
            <p:ph sz="half" idx="4294967295"/>
          </p:nvPr>
        </p:nvPicPr>
        <p:blipFill>
          <a:blip r:embed="rId14" cstate="print"/>
          <a:srcRect l="7547" r="2830" b="15000"/>
          <a:stretch>
            <a:fillRect/>
          </a:stretch>
        </p:blipFill>
        <p:spPr>
          <a:xfrm>
            <a:off x="420129" y="1219200"/>
            <a:ext cx="4800600" cy="3256006"/>
          </a:xfrm>
          <a:prstGeom prst="rect">
            <a:avLst/>
          </a:prstGeom>
          <a:noFill/>
          <a:ln>
            <a:solidFill>
              <a:schemeClr val="tx1"/>
            </a:solidFill>
          </a:ln>
        </p:spPr>
      </p:pic>
      <p:cxnSp>
        <p:nvCxnSpPr>
          <p:cNvPr id="31" name="Straight Arrow Connector 30"/>
          <p:cNvCxnSpPr/>
          <p:nvPr/>
        </p:nvCxnSpPr>
        <p:spPr>
          <a:xfrm>
            <a:off x="656196" y="2770746"/>
            <a:ext cx="9906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609600" y="2746032"/>
            <a:ext cx="54864" cy="5486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915312" y="4838700"/>
            <a:ext cx="18288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4</a:t>
            </a:r>
            <a:endParaRPr lang="en-US" sz="1400" b="1" dirty="0"/>
          </a:p>
        </p:txBody>
      </p:sp>
      <p:sp>
        <p:nvSpPr>
          <p:cNvPr id="30" name="Rectangle 29"/>
          <p:cNvSpPr/>
          <p:nvPr/>
        </p:nvSpPr>
        <p:spPr>
          <a:xfrm>
            <a:off x="5889674" y="5975872"/>
            <a:ext cx="18288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5</a:t>
            </a:r>
            <a:endParaRPr lang="en-US" sz="1400" b="1" dirty="0"/>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Isotope Enrichment Stage</a:t>
            </a:r>
            <a:br>
              <a:rPr lang="en-US" dirty="0" smtClean="0"/>
            </a:br>
            <a:r>
              <a:rPr lang="en-US" sz="1800" dirty="0" smtClean="0"/>
              <a:t>(3 of 3)</a:t>
            </a:r>
            <a:endParaRPr lang="en-US" sz="1800" dirty="0"/>
          </a:p>
        </p:txBody>
      </p:sp>
      <p:sp>
        <p:nvSpPr>
          <p:cNvPr id="4" name="Slide Number Placeholder 3"/>
          <p:cNvSpPr>
            <a:spLocks noGrp="1"/>
          </p:cNvSpPr>
          <p:nvPr>
            <p:ph type="sldNum" sz="quarter" idx="10"/>
          </p:nvPr>
        </p:nvSpPr>
        <p:spPr>
          <a:xfrm>
            <a:off x="8153400" y="6400800"/>
            <a:ext cx="685800" cy="254000"/>
          </a:xfrm>
        </p:spPr>
        <p:txBody>
          <a:bodyPr/>
          <a:lstStyle/>
          <a:p>
            <a:pPr>
              <a:defRPr/>
            </a:pPr>
            <a:fld id="{76F04BF1-2421-4B87-9D3B-4CE200B1E0D4}" type="slidenum">
              <a:rPr lang="en-US" smtClean="0"/>
              <a:pPr>
                <a:defRPr/>
              </a:pPr>
              <a:t>13</a:t>
            </a:fld>
            <a:endParaRPr lang="en-US" dirty="0"/>
          </a:p>
        </p:txBody>
      </p:sp>
      <p:sp>
        <p:nvSpPr>
          <p:cNvPr id="10" name="Text Box 7"/>
          <p:cNvSpPr txBox="1">
            <a:spLocks noChangeArrowheads="1"/>
          </p:cNvSpPr>
          <p:nvPr/>
        </p:nvSpPr>
        <p:spPr bwMode="auto">
          <a:xfrm>
            <a:off x="304800" y="5285601"/>
            <a:ext cx="4495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sz="1200" dirty="0">
                <a:latin typeface="+mj-lt"/>
              </a:rPr>
              <a:t>Subscript </a:t>
            </a:r>
            <a:r>
              <a:rPr lang="en-US" sz="1200" i="1" dirty="0" err="1">
                <a:latin typeface="+mj-lt"/>
              </a:rPr>
              <a:t>i</a:t>
            </a:r>
            <a:r>
              <a:rPr lang="en-US" sz="1200" dirty="0">
                <a:latin typeface="+mj-lt"/>
              </a:rPr>
              <a:t> refers to isotope, e.g. </a:t>
            </a:r>
            <a:r>
              <a:rPr lang="en-US" sz="1200" baseline="30000" dirty="0" smtClean="0">
                <a:latin typeface="+mj-lt"/>
              </a:rPr>
              <a:t>235</a:t>
            </a:r>
            <a:r>
              <a:rPr lang="en-US" sz="1200" dirty="0" smtClean="0">
                <a:latin typeface="+mj-lt"/>
              </a:rPr>
              <a:t>U;  Mass flow rates in kg/hr</a:t>
            </a:r>
            <a:endParaRPr lang="en-US" sz="1200" dirty="0">
              <a:latin typeface="+mj-lt"/>
            </a:endParaRPr>
          </a:p>
        </p:txBody>
      </p:sp>
      <p:sp>
        <p:nvSpPr>
          <p:cNvPr id="11" name="Text Box 7"/>
          <p:cNvSpPr txBox="1">
            <a:spLocks noChangeArrowheads="1"/>
          </p:cNvSpPr>
          <p:nvPr/>
        </p:nvSpPr>
        <p:spPr bwMode="auto">
          <a:xfrm>
            <a:off x="304800" y="5084802"/>
            <a:ext cx="5105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sz="1200" dirty="0" smtClean="0">
                <a:latin typeface="+mj-lt"/>
              </a:rPr>
              <a:t>Adapted from </a:t>
            </a:r>
            <a:r>
              <a:rPr lang="en-US" sz="1200" dirty="0" err="1" smtClean="0">
                <a:latin typeface="+mj-lt"/>
              </a:rPr>
              <a:t>Kokoski</a:t>
            </a:r>
            <a:r>
              <a:rPr lang="en-US" sz="1200" dirty="0" smtClean="0">
                <a:latin typeface="+mj-lt"/>
              </a:rPr>
              <a:t>, </a:t>
            </a:r>
            <a:r>
              <a:rPr lang="en-US" sz="1200" i="1" dirty="0" smtClean="0">
                <a:latin typeface="+mj-lt"/>
              </a:rPr>
              <a:t>Technology and the Proliferation of Nuclear Weapons</a:t>
            </a:r>
            <a:endParaRPr lang="en-US" sz="1200" dirty="0">
              <a:latin typeface="+mj-lt"/>
            </a:endParaRPr>
          </a:p>
        </p:txBody>
      </p:sp>
      <p:sp>
        <p:nvSpPr>
          <p:cNvPr id="16" name="TextBox 15"/>
          <p:cNvSpPr txBox="1"/>
          <p:nvPr/>
        </p:nvSpPr>
        <p:spPr>
          <a:xfrm>
            <a:off x="5825710" y="1143000"/>
            <a:ext cx="2687980" cy="338554"/>
          </a:xfrm>
          <a:prstGeom prst="rect">
            <a:avLst/>
          </a:prstGeom>
          <a:noFill/>
        </p:spPr>
        <p:txBody>
          <a:bodyPr wrap="none" rtlCol="0">
            <a:spAutoFit/>
          </a:bodyPr>
          <a:lstStyle/>
          <a:p>
            <a:r>
              <a:rPr lang="en-US" sz="1600" b="1" u="sng" dirty="0" smtClean="0">
                <a:latin typeface="+mj-lt"/>
              </a:rPr>
              <a:t>Single stage separation factor</a:t>
            </a:r>
            <a:endParaRPr lang="en-US" sz="1600" b="1" u="sng" dirty="0">
              <a:latin typeface="+mj-lt"/>
            </a:endParaRPr>
          </a:p>
        </p:txBody>
      </p:sp>
      <p:sp>
        <p:nvSpPr>
          <p:cNvPr id="19" name="TextBox 18"/>
          <p:cNvSpPr txBox="1"/>
          <p:nvPr/>
        </p:nvSpPr>
        <p:spPr>
          <a:xfrm>
            <a:off x="5816252" y="1447800"/>
            <a:ext cx="3218688" cy="1323439"/>
          </a:xfrm>
          <a:prstGeom prst="rect">
            <a:avLst/>
          </a:prstGeom>
          <a:noFill/>
        </p:spPr>
        <p:txBody>
          <a:bodyPr wrap="square" rtlCol="0">
            <a:spAutoFit/>
          </a:bodyPr>
          <a:lstStyle/>
          <a:p>
            <a:r>
              <a:rPr lang="en-US" sz="1600" b="1" dirty="0" smtClean="0">
                <a:latin typeface="+mj-lt"/>
              </a:rPr>
              <a:t>The effect of a </a:t>
            </a:r>
            <a:r>
              <a:rPr lang="en-US" sz="1600" b="1" dirty="0" err="1" smtClean="0">
                <a:latin typeface="+mj-lt"/>
              </a:rPr>
              <a:t>separative</a:t>
            </a:r>
            <a:r>
              <a:rPr lang="en-US" sz="1600" b="1" dirty="0" smtClean="0">
                <a:latin typeface="+mj-lt"/>
              </a:rPr>
              <a:t> element on the relative isotopic abundances of the product and waste (</a:t>
            </a:r>
            <a:r>
              <a:rPr lang="en-US" sz="1600" b="1" i="1" dirty="0" err="1" smtClean="0">
                <a:latin typeface="Times New Roman" pitchFamily="18" charset="0"/>
                <a:cs typeface="Times New Roman" pitchFamily="18" charset="0"/>
              </a:rPr>
              <a:t>R</a:t>
            </a:r>
            <a:r>
              <a:rPr lang="en-US" sz="1600" b="1" i="1" baseline="-25000" dirty="0" err="1" smtClean="0">
                <a:latin typeface="Times New Roman" pitchFamily="18" charset="0"/>
                <a:cs typeface="Times New Roman" pitchFamily="18" charset="0"/>
              </a:rPr>
              <a:t>p</a:t>
            </a:r>
            <a:r>
              <a:rPr lang="en-US" sz="1600" b="1" i="1" baseline="-25000" dirty="0" smtClean="0">
                <a:latin typeface="Times New Roman" pitchFamily="18" charset="0"/>
                <a:cs typeface="Times New Roman" pitchFamily="18" charset="0"/>
              </a:rPr>
              <a:t> </a:t>
            </a:r>
            <a:r>
              <a:rPr lang="en-US" sz="1600" b="1" dirty="0" smtClean="0">
                <a:latin typeface="+mj-lt"/>
                <a:cs typeface="Times New Roman" pitchFamily="18" charset="0"/>
              </a:rPr>
              <a:t>and </a:t>
            </a:r>
            <a:r>
              <a:rPr lang="en-US" sz="1600" b="1" i="1" dirty="0" err="1" smtClean="0">
                <a:latin typeface="Times New Roman" pitchFamily="18" charset="0"/>
                <a:cs typeface="Times New Roman" pitchFamily="18" charset="0"/>
              </a:rPr>
              <a:t>R</a:t>
            </a:r>
            <a:r>
              <a:rPr lang="en-US" sz="1600" b="1" i="1" baseline="-25000" dirty="0" err="1" smtClean="0">
                <a:latin typeface="Times New Roman" pitchFamily="18" charset="0"/>
                <a:cs typeface="Times New Roman" pitchFamily="18" charset="0"/>
              </a:rPr>
              <a:t>w</a:t>
            </a:r>
            <a:r>
              <a:rPr lang="en-US" sz="1600" b="1" dirty="0" smtClean="0">
                <a:latin typeface="+mj-lt"/>
              </a:rPr>
              <a:t>) is given by the single stage separation factor  </a:t>
            </a:r>
            <a:endParaRPr lang="en-US" sz="1600" b="1" baseline="-25000" dirty="0">
              <a:latin typeface="Times New Roman" pitchFamily="18" charset="0"/>
              <a:cs typeface="Times New Roman" pitchFamily="18" charset="0"/>
            </a:endParaRPr>
          </a:p>
        </p:txBody>
      </p:sp>
      <p:pic>
        <p:nvPicPr>
          <p:cNvPr id="26" name="Picture 13" descr="KokoFig1A"/>
          <p:cNvPicPr>
            <a:picLocks noGrp="1" noChangeAspect="1" noChangeArrowheads="1"/>
          </p:cNvPicPr>
          <p:nvPr>
            <p:ph sz="half" idx="4294967295"/>
          </p:nvPr>
        </p:nvPicPr>
        <p:blipFill>
          <a:blip r:embed="rId4" cstate="print"/>
          <a:srcRect l="7547" r="2830" b="15000"/>
          <a:stretch>
            <a:fillRect/>
          </a:stretch>
        </p:blipFill>
        <p:spPr>
          <a:xfrm>
            <a:off x="420129" y="1804086"/>
            <a:ext cx="4800600" cy="3256006"/>
          </a:xfrm>
          <a:prstGeom prst="rect">
            <a:avLst/>
          </a:prstGeom>
          <a:noFill/>
          <a:ln>
            <a:solidFill>
              <a:schemeClr val="tx1"/>
            </a:solidFill>
          </a:ln>
        </p:spPr>
      </p:pic>
      <p:cxnSp>
        <p:nvCxnSpPr>
          <p:cNvPr id="31" name="Straight Arrow Connector 30"/>
          <p:cNvCxnSpPr/>
          <p:nvPr/>
        </p:nvCxnSpPr>
        <p:spPr>
          <a:xfrm>
            <a:off x="656196" y="3355632"/>
            <a:ext cx="9906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609600" y="3330918"/>
            <a:ext cx="54864" cy="5486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3" name="Object 32"/>
          <p:cNvGraphicFramePr>
            <a:graphicFrameLocks noChangeAspect="1"/>
          </p:cNvGraphicFramePr>
          <p:nvPr>
            <p:extLst>
              <p:ext uri="{D42A27DB-BD31-4B8C-83A1-F6EECF244321}">
                <p14:modId xmlns:p14="http://schemas.microsoft.com/office/powerpoint/2010/main" val="2241450429"/>
              </p:ext>
            </p:extLst>
          </p:nvPr>
        </p:nvGraphicFramePr>
        <p:xfrm>
          <a:off x="7361604" y="2479594"/>
          <a:ext cx="254000" cy="232833"/>
        </p:xfrm>
        <a:graphic>
          <a:graphicData uri="http://schemas.openxmlformats.org/presentationml/2006/ole">
            <mc:AlternateContent xmlns:mc="http://schemas.openxmlformats.org/markup-compatibility/2006">
              <mc:Choice xmlns:v="urn:schemas-microsoft-com:vml" Requires="v">
                <p:oleObj spid="_x0000_s80221" name="Equation" r:id="rId5" imgW="152334" imgH="139639" progId="Equation.DSMT4">
                  <p:embed/>
                </p:oleObj>
              </mc:Choice>
              <mc:Fallback>
                <p:oleObj name="Equation" r:id="rId5" imgW="152334" imgH="139639" progId="Equation.DSMT4">
                  <p:embed/>
                  <p:pic>
                    <p:nvPicPr>
                      <p:cNvPr id="0" name="Picture 29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1604" y="2479594"/>
                        <a:ext cx="254000" cy="2328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9880" name="Object 4"/>
          <p:cNvGraphicFramePr>
            <a:graphicFrameLocks noChangeAspect="1"/>
          </p:cNvGraphicFramePr>
          <p:nvPr/>
        </p:nvGraphicFramePr>
        <p:xfrm>
          <a:off x="6543675" y="2757488"/>
          <a:ext cx="1236663" cy="404812"/>
        </p:xfrm>
        <a:graphic>
          <a:graphicData uri="http://schemas.openxmlformats.org/presentationml/2006/ole">
            <mc:AlternateContent xmlns:mc="http://schemas.openxmlformats.org/markup-compatibility/2006">
              <mc:Choice xmlns:v="urn:schemas-microsoft-com:vml" Requires="v">
                <p:oleObj spid="_x0000_s80222" name="Equation" r:id="rId7" imgW="736600" imgH="241300" progId="Equation.DSMT4">
                  <p:embed/>
                </p:oleObj>
              </mc:Choice>
              <mc:Fallback>
                <p:oleObj name="Equation" r:id="rId7" imgW="736600" imgH="241300" progId="Equation.DSMT4">
                  <p:embed/>
                  <p:pic>
                    <p:nvPicPr>
                      <p:cNvPr id="0" name="Picture 29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43675" y="2757488"/>
                        <a:ext cx="1236663" cy="404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 name="Rectangle 33"/>
          <p:cNvSpPr/>
          <p:nvPr/>
        </p:nvSpPr>
        <p:spPr>
          <a:xfrm>
            <a:off x="5913120" y="2844800"/>
            <a:ext cx="18288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6</a:t>
            </a:r>
            <a:endParaRPr lang="en-US" sz="1400" b="1" dirty="0"/>
          </a:p>
        </p:txBody>
      </p:sp>
      <p:sp>
        <p:nvSpPr>
          <p:cNvPr id="35" name="TextBox 34"/>
          <p:cNvSpPr txBox="1"/>
          <p:nvPr/>
        </p:nvSpPr>
        <p:spPr>
          <a:xfrm>
            <a:off x="5810250" y="3142357"/>
            <a:ext cx="3218688" cy="1077218"/>
          </a:xfrm>
          <a:prstGeom prst="rect">
            <a:avLst/>
          </a:prstGeom>
          <a:noFill/>
        </p:spPr>
        <p:txBody>
          <a:bodyPr wrap="square" rtlCol="0">
            <a:spAutoFit/>
          </a:bodyPr>
          <a:lstStyle/>
          <a:p>
            <a:r>
              <a:rPr lang="en-US" sz="1600" b="1" dirty="0" smtClean="0">
                <a:latin typeface="+mj-lt"/>
              </a:rPr>
              <a:t>When separating two isotopes, as in uranium, the relative isotopic abundance is determined from weight fraction </a:t>
            </a:r>
            <a:r>
              <a:rPr lang="en-US" sz="1600" b="1" i="1" dirty="0" smtClean="0">
                <a:latin typeface="Times New Roman" pitchFamily="18" charset="0"/>
                <a:cs typeface="Times New Roman" pitchFamily="18" charset="0"/>
              </a:rPr>
              <a:t>x</a:t>
            </a:r>
            <a:r>
              <a:rPr lang="en-US" sz="1600" b="1" dirty="0" smtClean="0">
                <a:latin typeface="+mj-lt"/>
              </a:rPr>
              <a:t> as</a:t>
            </a:r>
            <a:endParaRPr lang="en-US" sz="1600" b="1" baseline="-25000" dirty="0">
              <a:latin typeface="Times New Roman" pitchFamily="18" charset="0"/>
              <a:cs typeface="Times New Roman" pitchFamily="18" charset="0"/>
            </a:endParaRPr>
          </a:p>
        </p:txBody>
      </p:sp>
      <p:graphicFrame>
        <p:nvGraphicFramePr>
          <p:cNvPr id="79881" name="Object 4"/>
          <p:cNvGraphicFramePr>
            <a:graphicFrameLocks noChangeAspect="1"/>
          </p:cNvGraphicFramePr>
          <p:nvPr/>
        </p:nvGraphicFramePr>
        <p:xfrm>
          <a:off x="6543675" y="4270375"/>
          <a:ext cx="1425575" cy="339725"/>
        </p:xfrm>
        <a:graphic>
          <a:graphicData uri="http://schemas.openxmlformats.org/presentationml/2006/ole">
            <mc:AlternateContent xmlns:mc="http://schemas.openxmlformats.org/markup-compatibility/2006">
              <mc:Choice xmlns:v="urn:schemas-microsoft-com:vml" Requires="v">
                <p:oleObj spid="_x0000_s80223" name="Equation" r:id="rId9" imgW="850531" imgH="203112" progId="Equation.DSMT4">
                  <p:embed/>
                </p:oleObj>
              </mc:Choice>
              <mc:Fallback>
                <p:oleObj name="Equation" r:id="rId9" imgW="850531" imgH="203112" progId="Equation.DSMT4">
                  <p:embed/>
                  <p:pic>
                    <p:nvPicPr>
                      <p:cNvPr id="0" name="Picture 29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43675" y="4270375"/>
                        <a:ext cx="1425575" cy="339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 name="Rectangle 35"/>
          <p:cNvSpPr/>
          <p:nvPr/>
        </p:nvSpPr>
        <p:spPr>
          <a:xfrm>
            <a:off x="5913120" y="4305300"/>
            <a:ext cx="18288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7</a:t>
            </a:r>
            <a:endParaRPr lang="en-US" sz="1400" b="1" dirty="0"/>
          </a:p>
        </p:txBody>
      </p:sp>
      <p:sp>
        <p:nvSpPr>
          <p:cNvPr id="37" name="TextBox 36"/>
          <p:cNvSpPr txBox="1"/>
          <p:nvPr/>
        </p:nvSpPr>
        <p:spPr>
          <a:xfrm>
            <a:off x="5811012" y="4638675"/>
            <a:ext cx="3218688" cy="584775"/>
          </a:xfrm>
          <a:prstGeom prst="rect">
            <a:avLst/>
          </a:prstGeom>
          <a:noFill/>
        </p:spPr>
        <p:txBody>
          <a:bodyPr wrap="square" rtlCol="0">
            <a:spAutoFit/>
          </a:bodyPr>
          <a:lstStyle/>
          <a:p>
            <a:r>
              <a:rPr lang="en-US" sz="1600" b="1" dirty="0" smtClean="0">
                <a:latin typeface="+mj-lt"/>
              </a:rPr>
              <a:t>The single stage separation factor </a:t>
            </a:r>
          </a:p>
          <a:p>
            <a:r>
              <a:rPr lang="en-US" sz="1600" b="1" dirty="0" smtClean="0">
                <a:latin typeface="+mj-lt"/>
              </a:rPr>
              <a:t>is therefore calculated as</a:t>
            </a:r>
            <a:endParaRPr lang="en-US" sz="1600" b="1" baseline="-25000" dirty="0">
              <a:latin typeface="Times New Roman" pitchFamily="18" charset="0"/>
              <a:cs typeface="Times New Roman" pitchFamily="18" charset="0"/>
            </a:endParaRPr>
          </a:p>
        </p:txBody>
      </p:sp>
      <p:graphicFrame>
        <p:nvGraphicFramePr>
          <p:cNvPr id="79883" name="Object 11"/>
          <p:cNvGraphicFramePr>
            <a:graphicFrameLocks noChangeAspect="1"/>
          </p:cNvGraphicFramePr>
          <p:nvPr/>
        </p:nvGraphicFramePr>
        <p:xfrm>
          <a:off x="8734425" y="4705350"/>
          <a:ext cx="254000" cy="233362"/>
        </p:xfrm>
        <a:graphic>
          <a:graphicData uri="http://schemas.openxmlformats.org/presentationml/2006/ole">
            <mc:AlternateContent xmlns:mc="http://schemas.openxmlformats.org/markup-compatibility/2006">
              <mc:Choice xmlns:v="urn:schemas-microsoft-com:vml" Requires="v">
                <p:oleObj spid="_x0000_s80224" name="Equation" r:id="rId11" imgW="152334" imgH="139639" progId="Equation.DSMT4">
                  <p:embed/>
                </p:oleObj>
              </mc:Choice>
              <mc:Fallback>
                <p:oleObj name="Equation" r:id="rId11" imgW="152334" imgH="139639" progId="Equation.DSMT4">
                  <p:embed/>
                  <p:pic>
                    <p:nvPicPr>
                      <p:cNvPr id="0" name="Picture 29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4425" y="4705350"/>
                        <a:ext cx="254000" cy="233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9884" name="Object 4"/>
          <p:cNvGraphicFramePr>
            <a:graphicFrameLocks noChangeAspect="1"/>
          </p:cNvGraphicFramePr>
          <p:nvPr/>
        </p:nvGraphicFramePr>
        <p:xfrm>
          <a:off x="6451600" y="5200650"/>
          <a:ext cx="1701800" cy="763587"/>
        </p:xfrm>
        <a:graphic>
          <a:graphicData uri="http://schemas.openxmlformats.org/presentationml/2006/ole">
            <mc:AlternateContent xmlns:mc="http://schemas.openxmlformats.org/markup-compatibility/2006">
              <mc:Choice xmlns:v="urn:schemas-microsoft-com:vml" Requires="v">
                <p:oleObj spid="_x0000_s80225" name="Equation" r:id="rId12" imgW="1016000" imgH="457200" progId="Equation.DSMT4">
                  <p:embed/>
                </p:oleObj>
              </mc:Choice>
              <mc:Fallback>
                <p:oleObj name="Equation" r:id="rId12" imgW="1016000" imgH="457200" progId="Equation.DSMT4">
                  <p:embed/>
                  <p:pic>
                    <p:nvPicPr>
                      <p:cNvPr id="0" name="Picture 29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51600" y="5200650"/>
                        <a:ext cx="1701800" cy="763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 name="Rectangle 37"/>
          <p:cNvSpPr/>
          <p:nvPr/>
        </p:nvSpPr>
        <p:spPr>
          <a:xfrm>
            <a:off x="5913120" y="5457825"/>
            <a:ext cx="18288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8</a:t>
            </a:r>
            <a:endParaRPr lang="en-US" sz="1400" b="1" dirty="0"/>
          </a:p>
        </p:txBody>
      </p:sp>
      <p:sp>
        <p:nvSpPr>
          <p:cNvPr id="46" name="Cube 45"/>
          <p:cNvSpPr/>
          <p:nvPr/>
        </p:nvSpPr>
        <p:spPr>
          <a:xfrm>
            <a:off x="5932716" y="6112329"/>
            <a:ext cx="2438400" cy="457200"/>
          </a:xfrm>
          <a:prstGeom prst="cub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smtClean="0">
              <a:solidFill>
                <a:srgbClr val="FFFF00"/>
              </a:solidFill>
              <a:effectLst>
                <a:outerShdw blurRad="38100" dist="38100" dir="2700000" algn="tl">
                  <a:srgbClr val="000000">
                    <a:alpha val="43137"/>
                  </a:srgbClr>
                </a:outerShdw>
              </a:effectLst>
            </a:endParaRPr>
          </a:p>
          <a:p>
            <a:pPr algn="ctr"/>
            <a:r>
              <a:rPr lang="en-US" sz="1600" b="1" dirty="0" smtClean="0">
                <a:solidFill>
                  <a:srgbClr val="FFFF00"/>
                </a:solidFill>
                <a:effectLst>
                  <a:outerShdw blurRad="38100" dist="38100" dir="2700000" algn="tl">
                    <a:srgbClr val="000000">
                      <a:alpha val="43137"/>
                    </a:srgbClr>
                  </a:outerShdw>
                </a:effectLst>
              </a:rPr>
              <a:t>Slightly larger than 1.000 </a:t>
            </a:r>
          </a:p>
          <a:p>
            <a:pPr algn="ctr"/>
            <a:endParaRPr lang="en-US" sz="1600" dirty="0"/>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14</a:t>
            </a:fld>
            <a:endParaRPr lang="en-US" dirty="0"/>
          </a:p>
        </p:txBody>
      </p:sp>
      <p:pic>
        <p:nvPicPr>
          <p:cNvPr id="8" name="Picture 7" descr="SWU Calculations 2.bmp"/>
          <p:cNvPicPr>
            <a:picLocks noChangeAspect="1"/>
          </p:cNvPicPr>
          <p:nvPr/>
        </p:nvPicPr>
        <p:blipFill>
          <a:blip r:embed="rId4" cstate="print"/>
          <a:stretch>
            <a:fillRect/>
          </a:stretch>
        </p:blipFill>
        <p:spPr>
          <a:xfrm>
            <a:off x="313201" y="1371601"/>
            <a:ext cx="6061714" cy="3920254"/>
          </a:xfrm>
          <a:prstGeom prst="rect">
            <a:avLst/>
          </a:prstGeom>
        </p:spPr>
      </p:pic>
      <p:graphicFrame>
        <p:nvGraphicFramePr>
          <p:cNvPr id="9" name="Object 5"/>
          <p:cNvGraphicFramePr>
            <a:graphicFrameLocks noChangeAspect="1"/>
          </p:cNvGraphicFramePr>
          <p:nvPr/>
        </p:nvGraphicFramePr>
        <p:xfrm>
          <a:off x="6840538" y="1729740"/>
          <a:ext cx="1389062" cy="828675"/>
        </p:xfrm>
        <a:graphic>
          <a:graphicData uri="http://schemas.openxmlformats.org/presentationml/2006/ole">
            <mc:AlternateContent xmlns:mc="http://schemas.openxmlformats.org/markup-compatibility/2006">
              <mc:Choice xmlns:v="urn:schemas-microsoft-com:vml" Requires="v">
                <p:oleObj spid="_x0000_s86048" name="Equation" r:id="rId5" imgW="825142" imgH="495085" progId="Equation.DSMT4">
                  <p:embed/>
                </p:oleObj>
              </mc:Choice>
              <mc:Fallback>
                <p:oleObj name="Equation" r:id="rId5" imgW="825142" imgH="495085" progId="Equation.DSMT4">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0538" y="1729740"/>
                        <a:ext cx="1389062" cy="828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itle 1"/>
          <p:cNvSpPr>
            <a:spLocks noGrp="1"/>
          </p:cNvSpPr>
          <p:nvPr>
            <p:ph type="title"/>
          </p:nvPr>
        </p:nvSpPr>
        <p:spPr>
          <a:xfrm>
            <a:off x="1019665" y="76200"/>
            <a:ext cx="6629400" cy="914400"/>
          </a:xfrm>
        </p:spPr>
        <p:txBody>
          <a:bodyPr>
            <a:normAutofit/>
          </a:bodyPr>
          <a:lstStyle/>
          <a:p>
            <a:r>
              <a:rPr lang="en-US" dirty="0" smtClean="0"/>
              <a:t>The Isotope Enrichment Stage</a:t>
            </a:r>
            <a:br>
              <a:rPr lang="en-US" dirty="0" smtClean="0"/>
            </a:br>
            <a:r>
              <a:rPr lang="en-US" sz="1800" dirty="0" smtClean="0"/>
              <a:t>(2 of 3)</a:t>
            </a:r>
            <a:endParaRPr lang="en-US" sz="1800" dirty="0"/>
          </a:p>
        </p:txBody>
      </p:sp>
      <p:sp>
        <p:nvSpPr>
          <p:cNvPr id="12" name="Text Box 7"/>
          <p:cNvSpPr txBox="1">
            <a:spLocks noChangeArrowheads="1"/>
          </p:cNvSpPr>
          <p:nvPr/>
        </p:nvSpPr>
        <p:spPr bwMode="auto">
          <a:xfrm>
            <a:off x="762000" y="5334000"/>
            <a:ext cx="57912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sz="1400" dirty="0" smtClean="0">
                <a:latin typeface="Garamond" pitchFamily="18" charset="0"/>
              </a:rPr>
              <a:t>Mass of natural uranium feed to produce one kilogram of product to the specified level of enrichment in </a:t>
            </a:r>
            <a:r>
              <a:rPr lang="en-US" sz="1400" baseline="30000" dirty="0" smtClean="0">
                <a:latin typeface="Garamond" pitchFamily="18" charset="0"/>
              </a:rPr>
              <a:t>235</a:t>
            </a:r>
            <a:r>
              <a:rPr lang="en-US" sz="1400" dirty="0" smtClean="0">
                <a:latin typeface="Garamond" pitchFamily="18" charset="0"/>
              </a:rPr>
              <a:t>U.  Figure inset shows low enrichment levels from 1 -5%.</a:t>
            </a:r>
            <a:endParaRPr lang="en-US" sz="1400" dirty="0">
              <a:latin typeface="Garamond" pitchFamily="18" charset="0"/>
            </a:endParaRPr>
          </a:p>
        </p:txBody>
      </p:sp>
      <p:sp>
        <p:nvSpPr>
          <p:cNvPr id="13" name="TextBox 12"/>
          <p:cNvSpPr txBox="1"/>
          <p:nvPr/>
        </p:nvSpPr>
        <p:spPr>
          <a:xfrm>
            <a:off x="6629400" y="2762786"/>
            <a:ext cx="2362200" cy="338554"/>
          </a:xfrm>
          <a:prstGeom prst="rect">
            <a:avLst/>
          </a:prstGeom>
          <a:noFill/>
        </p:spPr>
        <p:txBody>
          <a:bodyPr wrap="square" rtlCol="0">
            <a:spAutoFit/>
          </a:bodyPr>
          <a:lstStyle/>
          <a:p>
            <a:r>
              <a:rPr lang="en-US" sz="1600" b="1" dirty="0" smtClean="0">
                <a:latin typeface="+mj-lt"/>
              </a:rPr>
              <a:t>Assume natural uranium</a:t>
            </a:r>
            <a:endParaRPr lang="en-US" sz="1600" b="1" dirty="0">
              <a:latin typeface="+mj-lt"/>
            </a:endParaRPr>
          </a:p>
        </p:txBody>
      </p:sp>
      <p:sp>
        <p:nvSpPr>
          <p:cNvPr id="14" name="TextBox 13"/>
          <p:cNvSpPr txBox="1"/>
          <p:nvPr/>
        </p:nvSpPr>
        <p:spPr>
          <a:xfrm>
            <a:off x="6629400" y="1391186"/>
            <a:ext cx="1489626" cy="338554"/>
          </a:xfrm>
          <a:prstGeom prst="rect">
            <a:avLst/>
          </a:prstGeom>
          <a:noFill/>
        </p:spPr>
        <p:txBody>
          <a:bodyPr wrap="square" rtlCol="0">
            <a:spAutoFit/>
          </a:bodyPr>
          <a:lstStyle/>
          <a:p>
            <a:r>
              <a:rPr lang="en-US" sz="1600" b="1" dirty="0" smtClean="0">
                <a:latin typeface="+mj-lt"/>
              </a:rPr>
              <a:t>Mass balance:</a:t>
            </a:r>
            <a:endParaRPr lang="en-US" sz="1600" b="1" dirty="0">
              <a:latin typeface="+mj-lt"/>
            </a:endParaRPr>
          </a:p>
        </p:txBody>
      </p:sp>
      <p:graphicFrame>
        <p:nvGraphicFramePr>
          <p:cNvPr id="86019" name="Object 3"/>
          <p:cNvGraphicFramePr>
            <a:graphicFrameLocks noChangeAspect="1"/>
          </p:cNvGraphicFramePr>
          <p:nvPr/>
        </p:nvGraphicFramePr>
        <p:xfrm>
          <a:off x="6870700" y="3154680"/>
          <a:ext cx="1323975" cy="425450"/>
        </p:xfrm>
        <a:graphic>
          <a:graphicData uri="http://schemas.openxmlformats.org/presentationml/2006/ole">
            <mc:AlternateContent xmlns:mc="http://schemas.openxmlformats.org/markup-compatibility/2006">
              <mc:Choice xmlns:v="urn:schemas-microsoft-com:vml" Requires="v">
                <p:oleObj spid="_x0000_s86049" name="Equation" r:id="rId7" imgW="787320" imgH="253800" progId="Equation.DSMT4">
                  <p:embed/>
                </p:oleObj>
              </mc:Choice>
              <mc:Fallback>
                <p:oleObj name="Equation" r:id="rId7" imgW="787320" imgH="253800" progId="Equation.DSMT4">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70700" y="3154680"/>
                        <a:ext cx="1323975" cy="425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extBox 15"/>
          <p:cNvSpPr txBox="1"/>
          <p:nvPr/>
        </p:nvSpPr>
        <p:spPr>
          <a:xfrm>
            <a:off x="6629400" y="3600986"/>
            <a:ext cx="2362200" cy="338554"/>
          </a:xfrm>
          <a:prstGeom prst="rect">
            <a:avLst/>
          </a:prstGeom>
          <a:noFill/>
        </p:spPr>
        <p:txBody>
          <a:bodyPr wrap="square" rtlCol="0">
            <a:spAutoFit/>
          </a:bodyPr>
          <a:lstStyle/>
          <a:p>
            <a:r>
              <a:rPr lang="en-US" sz="1600" b="1" dirty="0" smtClean="0">
                <a:latin typeface="+mj-lt"/>
              </a:rPr>
              <a:t>and waste tail of 0.3%</a:t>
            </a:r>
            <a:endParaRPr lang="en-US" sz="1600" b="1" dirty="0">
              <a:latin typeface="+mj-lt"/>
            </a:endParaRPr>
          </a:p>
        </p:txBody>
      </p:sp>
      <p:graphicFrame>
        <p:nvGraphicFramePr>
          <p:cNvPr id="86020" name="Object 4"/>
          <p:cNvGraphicFramePr>
            <a:graphicFrameLocks noChangeAspect="1"/>
          </p:cNvGraphicFramePr>
          <p:nvPr/>
        </p:nvGraphicFramePr>
        <p:xfrm>
          <a:off x="6869430" y="3960813"/>
          <a:ext cx="1195388" cy="382587"/>
        </p:xfrm>
        <a:graphic>
          <a:graphicData uri="http://schemas.openxmlformats.org/presentationml/2006/ole">
            <mc:AlternateContent xmlns:mc="http://schemas.openxmlformats.org/markup-compatibility/2006">
              <mc:Choice xmlns:v="urn:schemas-microsoft-com:vml" Requires="v">
                <p:oleObj spid="_x0000_s86050" name="Equation" r:id="rId9" imgW="711000" imgH="228600" progId="Equation.DSMT4">
                  <p:embed/>
                </p:oleObj>
              </mc:Choice>
              <mc:Fallback>
                <p:oleObj name="Equation" r:id="rId9" imgW="711000" imgH="228600" progId="Equation.DSMT4">
                  <p:embed/>
                  <p:pic>
                    <p:nvPicPr>
                      <p:cNvPr id="0"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69430" y="3960813"/>
                        <a:ext cx="1195388" cy="382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15</a:t>
            </a:fld>
            <a:endParaRPr lang="en-US" dirty="0"/>
          </a:p>
        </p:txBody>
      </p:sp>
      <p:pic>
        <p:nvPicPr>
          <p:cNvPr id="8" name="Picture 7" descr="SWU Calculations 2.bmp"/>
          <p:cNvPicPr>
            <a:picLocks noChangeAspect="1"/>
          </p:cNvPicPr>
          <p:nvPr/>
        </p:nvPicPr>
        <p:blipFill>
          <a:blip r:embed="rId4" cstate="print"/>
          <a:stretch>
            <a:fillRect/>
          </a:stretch>
        </p:blipFill>
        <p:spPr>
          <a:xfrm>
            <a:off x="313201" y="1378509"/>
            <a:ext cx="6061714" cy="3906437"/>
          </a:xfrm>
          <a:prstGeom prst="rect">
            <a:avLst/>
          </a:prstGeom>
        </p:spPr>
      </p:pic>
      <p:graphicFrame>
        <p:nvGraphicFramePr>
          <p:cNvPr id="9" name="Object 5"/>
          <p:cNvGraphicFramePr>
            <a:graphicFrameLocks noChangeAspect="1"/>
          </p:cNvGraphicFramePr>
          <p:nvPr/>
        </p:nvGraphicFramePr>
        <p:xfrm>
          <a:off x="6840538" y="1729740"/>
          <a:ext cx="1389062" cy="828675"/>
        </p:xfrm>
        <a:graphic>
          <a:graphicData uri="http://schemas.openxmlformats.org/presentationml/2006/ole">
            <mc:AlternateContent xmlns:mc="http://schemas.openxmlformats.org/markup-compatibility/2006">
              <mc:Choice xmlns:v="urn:schemas-microsoft-com:vml" Requires="v">
                <p:oleObj spid="_x0000_s179229" name="Equation" r:id="rId5" imgW="825142" imgH="495085" progId="Equation.DSMT4">
                  <p:embed/>
                </p:oleObj>
              </mc:Choice>
              <mc:Fallback>
                <p:oleObj name="Equation" r:id="rId5" imgW="825142" imgH="495085" progId="Equation.DSMT4">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0538" y="1729740"/>
                        <a:ext cx="1389062" cy="828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itle 1"/>
          <p:cNvSpPr>
            <a:spLocks noGrp="1"/>
          </p:cNvSpPr>
          <p:nvPr>
            <p:ph type="title"/>
          </p:nvPr>
        </p:nvSpPr>
        <p:spPr>
          <a:xfrm>
            <a:off x="1019665" y="76200"/>
            <a:ext cx="6629400" cy="914400"/>
          </a:xfrm>
        </p:spPr>
        <p:txBody>
          <a:bodyPr>
            <a:normAutofit/>
          </a:bodyPr>
          <a:lstStyle/>
          <a:p>
            <a:r>
              <a:rPr lang="en-US" dirty="0" smtClean="0"/>
              <a:t>The Isotope Enrichment Stage</a:t>
            </a:r>
            <a:br>
              <a:rPr lang="en-US" dirty="0" smtClean="0"/>
            </a:br>
            <a:r>
              <a:rPr lang="en-US" sz="1800" dirty="0" smtClean="0"/>
              <a:t>(2 of 3)</a:t>
            </a:r>
            <a:endParaRPr lang="en-US" sz="1800" dirty="0"/>
          </a:p>
        </p:txBody>
      </p:sp>
      <p:sp>
        <p:nvSpPr>
          <p:cNvPr id="12" name="Text Box 7"/>
          <p:cNvSpPr txBox="1">
            <a:spLocks noChangeArrowheads="1"/>
          </p:cNvSpPr>
          <p:nvPr/>
        </p:nvSpPr>
        <p:spPr bwMode="auto">
          <a:xfrm>
            <a:off x="762000" y="5334000"/>
            <a:ext cx="57912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sz="1400" dirty="0" smtClean="0">
                <a:latin typeface="Garamond" pitchFamily="18" charset="0"/>
              </a:rPr>
              <a:t>Mass of natural uranium feed (upper line) and 5% </a:t>
            </a:r>
            <a:r>
              <a:rPr lang="en-US" sz="1400" baseline="30000" dirty="0" smtClean="0">
                <a:latin typeface="Garamond" pitchFamily="18" charset="0"/>
              </a:rPr>
              <a:t>235</a:t>
            </a:r>
            <a:r>
              <a:rPr lang="en-US" sz="1400" dirty="0" smtClean="0">
                <a:latin typeface="Garamond" pitchFamily="18" charset="0"/>
              </a:rPr>
              <a:t>U (lower line) to produce one kilogram of product to the specified level of enrichment in </a:t>
            </a:r>
            <a:r>
              <a:rPr lang="en-US" sz="1400" baseline="30000" dirty="0" smtClean="0">
                <a:latin typeface="Garamond" pitchFamily="18" charset="0"/>
              </a:rPr>
              <a:t>235</a:t>
            </a:r>
            <a:r>
              <a:rPr lang="en-US" sz="1400" dirty="0" smtClean="0">
                <a:latin typeface="Garamond" pitchFamily="18" charset="0"/>
              </a:rPr>
              <a:t>U.</a:t>
            </a:r>
            <a:endParaRPr lang="en-US" sz="1400" dirty="0">
              <a:latin typeface="Garamond" pitchFamily="18" charset="0"/>
            </a:endParaRPr>
          </a:p>
        </p:txBody>
      </p:sp>
      <p:sp>
        <p:nvSpPr>
          <p:cNvPr id="13" name="TextBox 12"/>
          <p:cNvSpPr txBox="1"/>
          <p:nvPr/>
        </p:nvSpPr>
        <p:spPr>
          <a:xfrm>
            <a:off x="6629400" y="2762786"/>
            <a:ext cx="2362200" cy="338554"/>
          </a:xfrm>
          <a:prstGeom prst="rect">
            <a:avLst/>
          </a:prstGeom>
          <a:noFill/>
        </p:spPr>
        <p:txBody>
          <a:bodyPr wrap="square" rtlCol="0">
            <a:spAutoFit/>
          </a:bodyPr>
          <a:lstStyle/>
          <a:p>
            <a:r>
              <a:rPr lang="en-US" sz="1600" b="1" dirty="0" smtClean="0">
                <a:latin typeface="+mj-lt"/>
              </a:rPr>
              <a:t>Assume natural uranium</a:t>
            </a:r>
            <a:endParaRPr lang="en-US" sz="1600" b="1" dirty="0">
              <a:latin typeface="+mj-lt"/>
            </a:endParaRPr>
          </a:p>
        </p:txBody>
      </p:sp>
      <p:sp>
        <p:nvSpPr>
          <p:cNvPr id="14" name="TextBox 13"/>
          <p:cNvSpPr txBox="1"/>
          <p:nvPr/>
        </p:nvSpPr>
        <p:spPr>
          <a:xfrm>
            <a:off x="6629400" y="1391186"/>
            <a:ext cx="1489626" cy="338554"/>
          </a:xfrm>
          <a:prstGeom prst="rect">
            <a:avLst/>
          </a:prstGeom>
          <a:noFill/>
        </p:spPr>
        <p:txBody>
          <a:bodyPr wrap="square" rtlCol="0">
            <a:spAutoFit/>
          </a:bodyPr>
          <a:lstStyle/>
          <a:p>
            <a:r>
              <a:rPr lang="en-US" sz="1600" b="1" dirty="0" smtClean="0">
                <a:latin typeface="+mj-lt"/>
              </a:rPr>
              <a:t>Mass balance:</a:t>
            </a:r>
            <a:endParaRPr lang="en-US" sz="1600" b="1" dirty="0">
              <a:latin typeface="+mj-lt"/>
            </a:endParaRPr>
          </a:p>
        </p:txBody>
      </p:sp>
      <p:graphicFrame>
        <p:nvGraphicFramePr>
          <p:cNvPr id="86019" name="Object 3"/>
          <p:cNvGraphicFramePr>
            <a:graphicFrameLocks noChangeAspect="1"/>
          </p:cNvGraphicFramePr>
          <p:nvPr/>
        </p:nvGraphicFramePr>
        <p:xfrm>
          <a:off x="6561138" y="3154363"/>
          <a:ext cx="1943100" cy="425450"/>
        </p:xfrm>
        <a:graphic>
          <a:graphicData uri="http://schemas.openxmlformats.org/presentationml/2006/ole">
            <mc:AlternateContent xmlns:mc="http://schemas.openxmlformats.org/markup-compatibility/2006">
              <mc:Choice xmlns:v="urn:schemas-microsoft-com:vml" Requires="v">
                <p:oleObj spid="_x0000_s179230" name="Equation" r:id="rId7" imgW="1155600" imgH="253800" progId="Equation.DSMT4">
                  <p:embed/>
                </p:oleObj>
              </mc:Choice>
              <mc:Fallback>
                <p:oleObj name="Equation" r:id="rId7" imgW="1155600" imgH="253800" progId="Equation.DSMT4">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61138" y="3154363"/>
                        <a:ext cx="1943100" cy="425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extBox 15"/>
          <p:cNvSpPr txBox="1"/>
          <p:nvPr/>
        </p:nvSpPr>
        <p:spPr>
          <a:xfrm>
            <a:off x="6629400" y="3600986"/>
            <a:ext cx="2362200" cy="338554"/>
          </a:xfrm>
          <a:prstGeom prst="rect">
            <a:avLst/>
          </a:prstGeom>
          <a:noFill/>
        </p:spPr>
        <p:txBody>
          <a:bodyPr wrap="square" rtlCol="0">
            <a:spAutoFit/>
          </a:bodyPr>
          <a:lstStyle/>
          <a:p>
            <a:r>
              <a:rPr lang="en-US" sz="1600" b="1" dirty="0" smtClean="0">
                <a:latin typeface="+mj-lt"/>
              </a:rPr>
              <a:t>and waste tail of 0.3%</a:t>
            </a:r>
            <a:endParaRPr lang="en-US" sz="1600" b="1" dirty="0">
              <a:latin typeface="+mj-lt"/>
            </a:endParaRPr>
          </a:p>
        </p:txBody>
      </p:sp>
      <p:graphicFrame>
        <p:nvGraphicFramePr>
          <p:cNvPr id="86020" name="Object 4"/>
          <p:cNvGraphicFramePr>
            <a:graphicFrameLocks noChangeAspect="1"/>
          </p:cNvGraphicFramePr>
          <p:nvPr/>
        </p:nvGraphicFramePr>
        <p:xfrm>
          <a:off x="6869430" y="3960813"/>
          <a:ext cx="1195388" cy="382587"/>
        </p:xfrm>
        <a:graphic>
          <a:graphicData uri="http://schemas.openxmlformats.org/presentationml/2006/ole">
            <mc:AlternateContent xmlns:mc="http://schemas.openxmlformats.org/markup-compatibility/2006">
              <mc:Choice xmlns:v="urn:schemas-microsoft-com:vml" Requires="v">
                <p:oleObj spid="_x0000_s179231" name="Equation" r:id="rId9" imgW="711000" imgH="228600" progId="Equation.DSMT4">
                  <p:embed/>
                </p:oleObj>
              </mc:Choice>
              <mc:Fallback>
                <p:oleObj name="Equation" r:id="rId9" imgW="711000" imgH="228600" progId="Equation.DSMT4">
                  <p:embed/>
                  <p:pic>
                    <p:nvPicPr>
                      <p:cNvPr id="0"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69430" y="3960813"/>
                        <a:ext cx="1195388" cy="382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Isotope Enrichment Cascades</a:t>
            </a:r>
            <a:br>
              <a:rPr lang="en-US" dirty="0" smtClean="0"/>
            </a:br>
            <a:r>
              <a:rPr lang="en-US" sz="1800" dirty="0" smtClean="0"/>
              <a:t>(1 of 2)</a:t>
            </a:r>
            <a:endParaRPr lang="en-US" sz="1800"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16</a:t>
            </a:fld>
            <a:endParaRPr lang="en-US" dirty="0"/>
          </a:p>
        </p:txBody>
      </p:sp>
      <p:grpSp>
        <p:nvGrpSpPr>
          <p:cNvPr id="8" name="Group 7"/>
          <p:cNvGrpSpPr/>
          <p:nvPr/>
        </p:nvGrpSpPr>
        <p:grpSpPr>
          <a:xfrm>
            <a:off x="2819400" y="1452979"/>
            <a:ext cx="4809259" cy="3581400"/>
            <a:chOff x="2543175" y="1200150"/>
            <a:chExt cx="5876059" cy="4669150"/>
          </a:xfrm>
        </p:grpSpPr>
        <p:pic>
          <p:nvPicPr>
            <p:cNvPr id="5" name="Picture 4" descr="4-1 Enrich Cascades.png"/>
            <p:cNvPicPr>
              <a:picLocks noChangeAspect="1"/>
            </p:cNvPicPr>
            <p:nvPr/>
          </p:nvPicPr>
          <p:blipFill>
            <a:blip r:embed="rId3" cstate="print"/>
            <a:stretch>
              <a:fillRect/>
            </a:stretch>
          </p:blipFill>
          <p:spPr>
            <a:xfrm>
              <a:off x="2543175" y="1200150"/>
              <a:ext cx="5876059" cy="4669150"/>
            </a:xfrm>
            <a:prstGeom prst="rect">
              <a:avLst/>
            </a:prstGeom>
          </p:spPr>
        </p:pic>
        <p:sp>
          <p:nvSpPr>
            <p:cNvPr id="6" name="Line 7"/>
            <p:cNvSpPr>
              <a:spLocks noChangeShapeType="1"/>
            </p:cNvSpPr>
            <p:nvPr/>
          </p:nvSpPr>
          <p:spPr bwMode="auto">
            <a:xfrm>
              <a:off x="7924800" y="4362450"/>
              <a:ext cx="0" cy="533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7" name="Line 10"/>
            <p:cNvSpPr>
              <a:spLocks noChangeShapeType="1"/>
            </p:cNvSpPr>
            <p:nvPr/>
          </p:nvSpPr>
          <p:spPr bwMode="auto">
            <a:xfrm flipV="1">
              <a:off x="7924800" y="2066925"/>
              <a:ext cx="0" cy="22098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grpSp>
      <p:pic>
        <p:nvPicPr>
          <p:cNvPr id="9" name="Picture 3"/>
          <p:cNvPicPr>
            <a:picLocks noChangeAspect="1" noChangeArrowheads="1"/>
          </p:cNvPicPr>
          <p:nvPr/>
        </p:nvPicPr>
        <p:blipFill>
          <a:blip r:embed="rId4" cstate="print"/>
          <a:srcRect l="29920" t="8308" r="20926" b="3418"/>
          <a:stretch>
            <a:fillRect/>
          </a:stretch>
        </p:blipFill>
        <p:spPr bwMode="auto">
          <a:xfrm>
            <a:off x="533400" y="1521978"/>
            <a:ext cx="1838973" cy="3398101"/>
          </a:xfrm>
          <a:prstGeom prst="rect">
            <a:avLst/>
          </a:prstGeom>
          <a:noFill/>
          <a:ln w="9525">
            <a:solidFill>
              <a:schemeClr val="tx1"/>
            </a:solidFill>
            <a:miter lim="800000"/>
            <a:headEnd/>
            <a:tailEnd/>
          </a:ln>
        </p:spPr>
      </p:pic>
      <p:sp>
        <p:nvSpPr>
          <p:cNvPr id="11" name="Text Box 7"/>
          <p:cNvSpPr txBox="1">
            <a:spLocks noChangeArrowheads="1"/>
          </p:cNvSpPr>
          <p:nvPr/>
        </p:nvSpPr>
        <p:spPr bwMode="auto">
          <a:xfrm>
            <a:off x="457200" y="4938355"/>
            <a:ext cx="5105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sz="1200" dirty="0" err="1" smtClean="0">
                <a:latin typeface="+mj-lt"/>
              </a:rPr>
              <a:t>Kokoski</a:t>
            </a:r>
            <a:r>
              <a:rPr lang="en-US" sz="1200" dirty="0" smtClean="0">
                <a:latin typeface="+mj-lt"/>
              </a:rPr>
              <a:t>, </a:t>
            </a:r>
            <a:r>
              <a:rPr lang="en-US" sz="1200" i="1" dirty="0" smtClean="0">
                <a:latin typeface="+mj-lt"/>
              </a:rPr>
              <a:t>Technology and the Proliferation of Nuclear Weapons</a:t>
            </a:r>
            <a:endParaRPr lang="en-US" sz="1200" dirty="0">
              <a:latin typeface="+mj-lt"/>
            </a:endParaRPr>
          </a:p>
        </p:txBody>
      </p:sp>
      <p:sp>
        <p:nvSpPr>
          <p:cNvPr id="12" name="Text Box 7"/>
          <p:cNvSpPr txBox="1">
            <a:spLocks noChangeArrowheads="1"/>
          </p:cNvSpPr>
          <p:nvPr/>
        </p:nvSpPr>
        <p:spPr bwMode="auto">
          <a:xfrm>
            <a:off x="381000" y="1143000"/>
            <a:ext cx="22098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sz="1600" dirty="0" smtClean="0">
                <a:latin typeface="+mj-lt"/>
              </a:rPr>
              <a:t>Countercurrent cascade</a:t>
            </a:r>
            <a:endParaRPr lang="en-US" sz="1600" dirty="0">
              <a:latin typeface="+mj-lt"/>
            </a:endParaRPr>
          </a:p>
        </p:txBody>
      </p:sp>
      <p:sp>
        <p:nvSpPr>
          <p:cNvPr id="13" name="Text Box 7"/>
          <p:cNvSpPr txBox="1">
            <a:spLocks noChangeArrowheads="1"/>
          </p:cNvSpPr>
          <p:nvPr/>
        </p:nvSpPr>
        <p:spPr bwMode="auto">
          <a:xfrm>
            <a:off x="4572000" y="1143000"/>
            <a:ext cx="18288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sz="1600" dirty="0" smtClean="0">
                <a:latin typeface="+mj-lt"/>
              </a:rPr>
              <a:t>Tapered cascade</a:t>
            </a:r>
            <a:endParaRPr lang="en-US" sz="1600" dirty="0">
              <a:latin typeface="+mj-lt"/>
            </a:endParaRPr>
          </a:p>
        </p:txBody>
      </p:sp>
      <p:sp>
        <p:nvSpPr>
          <p:cNvPr id="14" name="Text Box 7"/>
          <p:cNvSpPr txBox="1">
            <a:spLocks noChangeArrowheads="1"/>
          </p:cNvSpPr>
          <p:nvPr/>
        </p:nvSpPr>
        <p:spPr bwMode="auto">
          <a:xfrm>
            <a:off x="3200400" y="5224046"/>
            <a:ext cx="2286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sz="1600" dirty="0" smtClean="0">
                <a:latin typeface="+mj-lt"/>
              </a:rPr>
              <a:t>Ideal cascade properties</a:t>
            </a:r>
            <a:endParaRPr lang="en-US" sz="1600" dirty="0">
              <a:latin typeface="+mj-lt"/>
            </a:endParaRPr>
          </a:p>
        </p:txBody>
      </p:sp>
      <p:sp>
        <p:nvSpPr>
          <p:cNvPr id="16" name="Rectangle 15"/>
          <p:cNvSpPr/>
          <p:nvPr/>
        </p:nvSpPr>
        <p:spPr>
          <a:xfrm>
            <a:off x="533400" y="5562600"/>
            <a:ext cx="7620000" cy="1143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85800" y="5638800"/>
            <a:ext cx="7342972" cy="923330"/>
          </a:xfrm>
          <a:prstGeom prst="rect">
            <a:avLst/>
          </a:prstGeom>
          <a:noFill/>
        </p:spPr>
        <p:txBody>
          <a:bodyPr wrap="none" rtlCol="0">
            <a:spAutoFit/>
          </a:bodyPr>
          <a:lstStyle/>
          <a:p>
            <a:pPr marL="285750" indent="-285750">
              <a:buFont typeface="Arial" pitchFamily="34" charset="0"/>
              <a:buChar char="•"/>
            </a:pPr>
            <a:r>
              <a:rPr lang="en-US" dirty="0" smtClean="0">
                <a:latin typeface="+mj-lt"/>
              </a:rPr>
              <a:t>The waste from the stage above equals the product from the stage below</a:t>
            </a:r>
          </a:p>
          <a:p>
            <a:pPr marL="285750" indent="-285750">
              <a:buFont typeface="Arial" pitchFamily="34" charset="0"/>
              <a:buChar char="•"/>
            </a:pPr>
            <a:r>
              <a:rPr lang="en-US" dirty="0" smtClean="0">
                <a:latin typeface="+mj-lt"/>
              </a:rPr>
              <a:t>Power consumption (</a:t>
            </a:r>
            <a:r>
              <a:rPr lang="en-US" dirty="0" err="1" smtClean="0">
                <a:latin typeface="+mj-lt"/>
              </a:rPr>
              <a:t>separative</a:t>
            </a:r>
            <a:r>
              <a:rPr lang="en-US" dirty="0" smtClean="0">
                <a:latin typeface="+mj-lt"/>
              </a:rPr>
              <a:t> work) is minimized</a:t>
            </a:r>
          </a:p>
          <a:p>
            <a:pPr marL="285750" indent="-285750">
              <a:buFont typeface="Arial" pitchFamily="34" charset="0"/>
              <a:buChar char="•"/>
            </a:pPr>
            <a:r>
              <a:rPr lang="en-US" dirty="0" err="1" smtClean="0">
                <a:latin typeface="+mj-lt"/>
              </a:rPr>
              <a:t>Interstage</a:t>
            </a:r>
            <a:r>
              <a:rPr lang="en-US" dirty="0" smtClean="0">
                <a:latin typeface="+mj-lt"/>
              </a:rPr>
              <a:t> flow is minimized</a:t>
            </a:r>
            <a:endParaRPr lang="en-US" dirty="0">
              <a:latin typeface="+mj-lt"/>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Isotope Enrichment Cascades</a:t>
            </a:r>
            <a:br>
              <a:rPr lang="en-US" dirty="0" smtClean="0"/>
            </a:br>
            <a:r>
              <a:rPr lang="en-US" sz="1800" dirty="0" smtClean="0"/>
              <a:t>(2 of 2)</a:t>
            </a:r>
            <a:endParaRPr lang="en-US" sz="1800"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17</a:t>
            </a:fld>
            <a:endParaRPr lang="en-US" dirty="0"/>
          </a:p>
        </p:txBody>
      </p:sp>
      <p:sp>
        <p:nvSpPr>
          <p:cNvPr id="11" name="Text Box 7"/>
          <p:cNvSpPr txBox="1">
            <a:spLocks noChangeArrowheads="1"/>
          </p:cNvSpPr>
          <p:nvPr/>
        </p:nvSpPr>
        <p:spPr bwMode="auto">
          <a:xfrm>
            <a:off x="354490" y="4938355"/>
            <a:ext cx="24297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sz="1200" dirty="0" err="1" smtClean="0">
                <a:latin typeface="+mj-lt"/>
              </a:rPr>
              <a:t>Kokoski</a:t>
            </a:r>
            <a:r>
              <a:rPr lang="en-US" sz="1200" dirty="0" smtClean="0">
                <a:latin typeface="+mj-lt"/>
              </a:rPr>
              <a:t>, </a:t>
            </a:r>
            <a:r>
              <a:rPr lang="en-US" sz="1200" i="1" dirty="0" smtClean="0">
                <a:latin typeface="+mj-lt"/>
              </a:rPr>
              <a:t>Technology and the</a:t>
            </a:r>
          </a:p>
          <a:p>
            <a:pPr eaLnBrk="1" hangingPunct="1"/>
            <a:r>
              <a:rPr lang="en-US" sz="1200" i="1" dirty="0" smtClean="0">
                <a:latin typeface="+mj-lt"/>
              </a:rPr>
              <a:t>Proliferation of Nuclear Weapons</a:t>
            </a:r>
            <a:endParaRPr lang="en-US" sz="1200" dirty="0">
              <a:latin typeface="+mj-lt"/>
            </a:endParaRPr>
          </a:p>
        </p:txBody>
      </p:sp>
      <p:sp>
        <p:nvSpPr>
          <p:cNvPr id="13" name="Text Box 7"/>
          <p:cNvSpPr txBox="1">
            <a:spLocks noChangeArrowheads="1"/>
          </p:cNvSpPr>
          <p:nvPr/>
        </p:nvSpPr>
        <p:spPr bwMode="auto">
          <a:xfrm>
            <a:off x="762000" y="1143000"/>
            <a:ext cx="13716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sz="1600" dirty="0" smtClean="0">
                <a:latin typeface="+mj-lt"/>
              </a:rPr>
              <a:t>Ideal cascade</a:t>
            </a:r>
            <a:endParaRPr lang="en-US" sz="1600" dirty="0">
              <a:latin typeface="+mj-lt"/>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1318224814"/>
              </p:ext>
            </p:extLst>
          </p:nvPr>
        </p:nvGraphicFramePr>
        <p:xfrm>
          <a:off x="4221163" y="1805721"/>
          <a:ext cx="3000375" cy="814387"/>
        </p:xfrm>
        <a:graphic>
          <a:graphicData uri="http://schemas.openxmlformats.org/presentationml/2006/ole">
            <mc:AlternateContent xmlns:mc="http://schemas.openxmlformats.org/markup-compatibility/2006">
              <mc:Choice xmlns:v="urn:schemas-microsoft-com:vml" Requires="v">
                <p:oleObj spid="_x0000_s82246" name="Equation" r:id="rId4" imgW="1955800" imgH="533400" progId="Equation.DSMT4">
                  <p:embed/>
                </p:oleObj>
              </mc:Choice>
              <mc:Fallback>
                <p:oleObj name="Equation" r:id="rId4" imgW="1955800" imgH="533400" progId="Equation.DSMT4">
                  <p:embed/>
                  <p:pic>
                    <p:nvPicPr>
                      <p:cNvPr id="0" name="Picture 2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1163" y="1805721"/>
                        <a:ext cx="3000375" cy="814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8" name="Picture 3"/>
          <p:cNvPicPr>
            <a:picLocks noChangeAspect="1" noChangeArrowheads="1"/>
          </p:cNvPicPr>
          <p:nvPr/>
        </p:nvPicPr>
        <p:blipFill>
          <a:blip r:embed="rId6" cstate="print"/>
          <a:srcRect l="29920" t="8308" r="20926" b="3418"/>
          <a:stretch>
            <a:fillRect/>
          </a:stretch>
        </p:blipFill>
        <p:spPr bwMode="auto">
          <a:xfrm>
            <a:off x="447027" y="1521978"/>
            <a:ext cx="1838973" cy="3398101"/>
          </a:xfrm>
          <a:prstGeom prst="rect">
            <a:avLst/>
          </a:prstGeom>
          <a:noFill/>
          <a:ln w="9525">
            <a:solidFill>
              <a:schemeClr val="tx1"/>
            </a:solidFill>
            <a:miter lim="800000"/>
            <a:headEnd/>
            <a:tailEnd/>
          </a:ln>
        </p:spPr>
      </p:pic>
      <p:sp>
        <p:nvSpPr>
          <p:cNvPr id="19" name="TextBox 18"/>
          <p:cNvSpPr txBox="1"/>
          <p:nvPr/>
        </p:nvSpPr>
        <p:spPr>
          <a:xfrm>
            <a:off x="3301814" y="1143000"/>
            <a:ext cx="2936510" cy="338554"/>
          </a:xfrm>
          <a:prstGeom prst="rect">
            <a:avLst/>
          </a:prstGeom>
          <a:noFill/>
        </p:spPr>
        <p:txBody>
          <a:bodyPr wrap="none" rtlCol="0">
            <a:spAutoFit/>
          </a:bodyPr>
          <a:lstStyle/>
          <a:p>
            <a:r>
              <a:rPr lang="en-US" sz="1600" b="1" u="sng" dirty="0" smtClean="0">
                <a:latin typeface="+mj-lt"/>
              </a:rPr>
              <a:t>Global ideal cascade parameters</a:t>
            </a:r>
            <a:endParaRPr lang="en-US" sz="1600" b="1" u="sng" dirty="0">
              <a:latin typeface="+mj-lt"/>
            </a:endParaRPr>
          </a:p>
        </p:txBody>
      </p:sp>
      <p:sp>
        <p:nvSpPr>
          <p:cNvPr id="20" name="TextBox 19"/>
          <p:cNvSpPr txBox="1"/>
          <p:nvPr/>
        </p:nvSpPr>
        <p:spPr>
          <a:xfrm>
            <a:off x="3334512" y="1459523"/>
            <a:ext cx="5504688" cy="338554"/>
          </a:xfrm>
          <a:prstGeom prst="rect">
            <a:avLst/>
          </a:prstGeom>
          <a:noFill/>
        </p:spPr>
        <p:txBody>
          <a:bodyPr wrap="square" rtlCol="0">
            <a:spAutoFit/>
          </a:bodyPr>
          <a:lstStyle/>
          <a:p>
            <a:r>
              <a:rPr lang="en-US" sz="1600" b="1" dirty="0" smtClean="0">
                <a:latin typeface="+mj-lt"/>
              </a:rPr>
              <a:t>The number of stages in an ideal cascade can be calculated as:</a:t>
            </a:r>
            <a:endParaRPr lang="en-US" sz="1600" b="1" baseline="-25000" dirty="0">
              <a:latin typeface="Times New Roman" pitchFamily="18" charset="0"/>
              <a:cs typeface="Times New Roman" pitchFamily="18" charset="0"/>
            </a:endParaRPr>
          </a:p>
        </p:txBody>
      </p:sp>
      <p:sp>
        <p:nvSpPr>
          <p:cNvPr id="21" name="Rectangle 20"/>
          <p:cNvSpPr/>
          <p:nvPr/>
        </p:nvSpPr>
        <p:spPr>
          <a:xfrm>
            <a:off x="3434715" y="2086708"/>
            <a:ext cx="36576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9</a:t>
            </a:r>
            <a:endParaRPr lang="en-US" sz="1400" b="1" dirty="0"/>
          </a:p>
        </p:txBody>
      </p:sp>
      <p:sp>
        <p:nvSpPr>
          <p:cNvPr id="23" name="TextBox 22"/>
          <p:cNvSpPr txBox="1"/>
          <p:nvPr/>
        </p:nvSpPr>
        <p:spPr>
          <a:xfrm>
            <a:off x="3334512" y="4884003"/>
            <a:ext cx="5504688" cy="1077218"/>
          </a:xfrm>
          <a:prstGeom prst="rect">
            <a:avLst/>
          </a:prstGeom>
          <a:noFill/>
        </p:spPr>
        <p:txBody>
          <a:bodyPr wrap="square" rtlCol="0">
            <a:spAutoFit/>
          </a:bodyPr>
          <a:lstStyle/>
          <a:p>
            <a:r>
              <a:rPr lang="en-US" sz="1600" b="1" dirty="0" smtClean="0">
                <a:latin typeface="+mj-lt"/>
              </a:rPr>
              <a:t>The total </a:t>
            </a:r>
            <a:r>
              <a:rPr lang="en-US" sz="1600" b="1" dirty="0" err="1" smtClean="0">
                <a:latin typeface="+mj-lt"/>
              </a:rPr>
              <a:t>interstage</a:t>
            </a:r>
            <a:r>
              <a:rPr lang="en-US" sz="1600" b="1" dirty="0" smtClean="0">
                <a:latin typeface="+mj-lt"/>
              </a:rPr>
              <a:t> flow of material          provides the amount of feed material that must be pumped through a cascade to yield a separation factor       for a required amount of </a:t>
            </a:r>
            <a:r>
              <a:rPr lang="en-US" sz="1600" b="1" dirty="0" err="1" smtClean="0">
                <a:latin typeface="+mj-lt"/>
              </a:rPr>
              <a:t>separative</a:t>
            </a:r>
            <a:r>
              <a:rPr lang="en-US" sz="1600" b="1" dirty="0" smtClean="0">
                <a:latin typeface="+mj-lt"/>
              </a:rPr>
              <a:t> work </a:t>
            </a:r>
            <a:r>
              <a:rPr lang="en-US" sz="1600" b="1" i="1" dirty="0" smtClean="0">
                <a:latin typeface="Times New Roman" pitchFamily="18" charset="0"/>
                <a:cs typeface="Times New Roman" pitchFamily="18" charset="0"/>
              </a:rPr>
              <a:t>S</a:t>
            </a:r>
            <a:r>
              <a:rPr lang="en-US" sz="1600" b="1" dirty="0" smtClean="0">
                <a:latin typeface="+mj-lt"/>
              </a:rPr>
              <a:t>.</a:t>
            </a:r>
            <a:endParaRPr lang="en-US" sz="1600" b="1" baseline="-25000" dirty="0">
              <a:latin typeface="Times New Roman" pitchFamily="18" charset="0"/>
              <a:cs typeface="Times New Roman" pitchFamily="18" charset="0"/>
            </a:endParaRPr>
          </a:p>
        </p:txBody>
      </p:sp>
      <p:graphicFrame>
        <p:nvGraphicFramePr>
          <p:cNvPr id="10" name="Object 9"/>
          <p:cNvGraphicFramePr>
            <a:graphicFrameLocks noChangeAspect="1"/>
          </p:cNvGraphicFramePr>
          <p:nvPr>
            <p:extLst>
              <p:ext uri="{D42A27DB-BD31-4B8C-83A1-F6EECF244321}">
                <p14:modId xmlns:p14="http://schemas.microsoft.com/office/powerpoint/2010/main" val="3466972687"/>
              </p:ext>
            </p:extLst>
          </p:nvPr>
        </p:nvGraphicFramePr>
        <p:xfrm>
          <a:off x="5478585" y="5440607"/>
          <a:ext cx="254000" cy="233362"/>
        </p:xfrm>
        <a:graphic>
          <a:graphicData uri="http://schemas.openxmlformats.org/presentationml/2006/ole">
            <mc:AlternateContent xmlns:mc="http://schemas.openxmlformats.org/markup-compatibility/2006">
              <mc:Choice xmlns:v="urn:schemas-microsoft-com:vml" Requires="v">
                <p:oleObj spid="_x0000_s82247" name="Equation" r:id="rId7" imgW="152334" imgH="139639" progId="Equation.DSMT4">
                  <p:embed/>
                </p:oleObj>
              </mc:Choice>
              <mc:Fallback>
                <p:oleObj name="Equation" r:id="rId7" imgW="152334" imgH="139639" progId="Equation.DSMT4">
                  <p:embed/>
                  <p:pic>
                    <p:nvPicPr>
                      <p:cNvPr id="0" name="Picture 26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78585" y="5440607"/>
                        <a:ext cx="254000" cy="233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TextBox 23"/>
          <p:cNvSpPr txBox="1"/>
          <p:nvPr/>
        </p:nvSpPr>
        <p:spPr>
          <a:xfrm>
            <a:off x="3334512" y="2667000"/>
            <a:ext cx="5504688" cy="584775"/>
          </a:xfrm>
          <a:prstGeom prst="rect">
            <a:avLst/>
          </a:prstGeom>
          <a:noFill/>
        </p:spPr>
        <p:txBody>
          <a:bodyPr wrap="square" rtlCol="0">
            <a:spAutoFit/>
          </a:bodyPr>
          <a:lstStyle/>
          <a:p>
            <a:pPr eaLnBrk="1" hangingPunct="1"/>
            <a:r>
              <a:rPr lang="en-US" sz="1600" b="1" dirty="0">
                <a:latin typeface="+mj-lt"/>
              </a:rPr>
              <a:t>The physical effort needed to reach a certain enrichment</a:t>
            </a:r>
            <a:r>
              <a:rPr lang="en-US" sz="1600" b="1" dirty="0" smtClean="0">
                <a:latin typeface="+mj-lt"/>
              </a:rPr>
              <a:t>, </a:t>
            </a:r>
            <a:r>
              <a:rPr lang="en-US" sz="1600" b="1" i="1" dirty="0" err="1" smtClean="0">
                <a:latin typeface="Times New Roman" pitchFamily="18" charset="0"/>
                <a:cs typeface="Times New Roman" pitchFamily="18" charset="0"/>
              </a:rPr>
              <a:t>x</a:t>
            </a:r>
            <a:r>
              <a:rPr lang="en-US" sz="1600" b="1" i="1" baseline="-25000" dirty="0" err="1" smtClean="0">
                <a:latin typeface="Times New Roman" pitchFamily="18" charset="0"/>
                <a:cs typeface="Times New Roman" pitchFamily="18" charset="0"/>
              </a:rPr>
              <a:t>p</a:t>
            </a:r>
            <a:r>
              <a:rPr lang="en-US" sz="1600" b="1" dirty="0" smtClean="0">
                <a:latin typeface="+mj-lt"/>
              </a:rPr>
              <a:t>, is</a:t>
            </a:r>
            <a:r>
              <a:rPr lang="en-US" sz="1600" b="1" dirty="0">
                <a:latin typeface="+mj-lt"/>
              </a:rPr>
              <a:t/>
            </a:r>
            <a:br>
              <a:rPr lang="en-US" sz="1600" b="1" dirty="0">
                <a:latin typeface="+mj-lt"/>
              </a:rPr>
            </a:br>
            <a:r>
              <a:rPr lang="en-US" sz="1600" b="1" dirty="0">
                <a:latin typeface="+mj-lt"/>
              </a:rPr>
              <a:t>given by a quantity known as the </a:t>
            </a:r>
            <a:r>
              <a:rPr lang="en-US" sz="1600" b="1" dirty="0" err="1">
                <a:latin typeface="+mj-lt"/>
              </a:rPr>
              <a:t>Separative</a:t>
            </a:r>
            <a:r>
              <a:rPr lang="en-US" sz="1600" b="1" dirty="0">
                <a:latin typeface="+mj-lt"/>
              </a:rPr>
              <a:t> Work </a:t>
            </a:r>
            <a:r>
              <a:rPr lang="en-US" sz="1600" b="1" dirty="0" smtClean="0">
                <a:latin typeface="+mj-lt"/>
              </a:rPr>
              <a:t>Unit (SWU):</a:t>
            </a:r>
            <a:endParaRPr lang="en-US" sz="1600" b="1" dirty="0">
              <a:latin typeface="+mj-lt"/>
            </a:endParaRPr>
          </a:p>
        </p:txBody>
      </p:sp>
      <p:graphicFrame>
        <p:nvGraphicFramePr>
          <p:cNvPr id="15" name="Object 14"/>
          <p:cNvGraphicFramePr>
            <a:graphicFrameLocks noChangeAspect="1"/>
          </p:cNvGraphicFramePr>
          <p:nvPr>
            <p:extLst>
              <p:ext uri="{D42A27DB-BD31-4B8C-83A1-F6EECF244321}">
                <p14:modId xmlns:p14="http://schemas.microsoft.com/office/powerpoint/2010/main" val="220402709"/>
              </p:ext>
            </p:extLst>
          </p:nvPr>
        </p:nvGraphicFramePr>
        <p:xfrm>
          <a:off x="4167554" y="3330575"/>
          <a:ext cx="3403600" cy="403225"/>
        </p:xfrm>
        <a:graphic>
          <a:graphicData uri="http://schemas.openxmlformats.org/presentationml/2006/ole">
            <mc:AlternateContent xmlns:mc="http://schemas.openxmlformats.org/markup-compatibility/2006">
              <mc:Choice xmlns:v="urn:schemas-microsoft-com:vml" Requires="v">
                <p:oleObj spid="_x0000_s82248" name="Equation" r:id="rId9" imgW="2032000" imgH="241300" progId="Equation.DSMT4">
                  <p:embed/>
                </p:oleObj>
              </mc:Choice>
              <mc:Fallback>
                <p:oleObj name="Equation" r:id="rId9" imgW="2032000" imgH="241300" progId="Equation.DSMT4">
                  <p:embed/>
                  <p:pic>
                    <p:nvPicPr>
                      <p:cNvPr id="0" name="Picture 26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67554" y="3330575"/>
                        <a:ext cx="3403600" cy="403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4015017129"/>
              </p:ext>
            </p:extLst>
          </p:nvPr>
        </p:nvGraphicFramePr>
        <p:xfrm>
          <a:off x="4163402" y="4087813"/>
          <a:ext cx="4054475" cy="788987"/>
        </p:xfrm>
        <a:graphic>
          <a:graphicData uri="http://schemas.openxmlformats.org/presentationml/2006/ole">
            <mc:AlternateContent xmlns:mc="http://schemas.openxmlformats.org/markup-compatibility/2006">
              <mc:Choice xmlns:v="urn:schemas-microsoft-com:vml" Requires="v">
                <p:oleObj spid="_x0000_s82249" name="Equation" r:id="rId11" imgW="2476500" imgH="482600" progId="Equation.DSMT4">
                  <p:embed/>
                </p:oleObj>
              </mc:Choice>
              <mc:Fallback>
                <p:oleObj name="Equation" r:id="rId11" imgW="2476500" imgH="482600" progId="Equation.DSMT4">
                  <p:embed/>
                  <p:pic>
                    <p:nvPicPr>
                      <p:cNvPr id="0" name="Picture 26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63402" y="4087813"/>
                        <a:ext cx="4054475" cy="788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 name="TextBox 25"/>
          <p:cNvSpPr txBox="1"/>
          <p:nvPr/>
        </p:nvSpPr>
        <p:spPr>
          <a:xfrm>
            <a:off x="3334512" y="3745523"/>
            <a:ext cx="5504688" cy="338554"/>
          </a:xfrm>
          <a:prstGeom prst="rect">
            <a:avLst/>
          </a:prstGeom>
          <a:noFill/>
        </p:spPr>
        <p:txBody>
          <a:bodyPr wrap="square" rtlCol="0">
            <a:spAutoFit/>
          </a:bodyPr>
          <a:lstStyle/>
          <a:p>
            <a:r>
              <a:rPr lang="en-US" sz="1600" b="1" dirty="0" smtClean="0">
                <a:latin typeface="+mj-lt"/>
              </a:rPr>
              <a:t>where </a:t>
            </a:r>
            <a:r>
              <a:rPr lang="en-US" sz="1600" b="1" i="1" dirty="0" smtClean="0">
                <a:latin typeface="Times New Roman" pitchFamily="18" charset="0"/>
                <a:cs typeface="Times New Roman" pitchFamily="18" charset="0"/>
              </a:rPr>
              <a:t>V</a:t>
            </a:r>
            <a:r>
              <a:rPr lang="en-US" sz="1600" b="1" dirty="0" smtClean="0">
                <a:latin typeface="+mj-lt"/>
                <a:cs typeface="Times New Roman" pitchFamily="18" charset="0"/>
              </a:rPr>
              <a:t> is separation potential, given as:</a:t>
            </a:r>
            <a:endParaRPr lang="en-US" sz="1600" b="1" i="1" baseline="-25000" dirty="0">
              <a:latin typeface="Times New Roman" pitchFamily="18" charset="0"/>
              <a:cs typeface="Times New Roman" pitchFamily="18" charset="0"/>
            </a:endParaRPr>
          </a:p>
        </p:txBody>
      </p:sp>
      <p:sp>
        <p:nvSpPr>
          <p:cNvPr id="27" name="Rectangle 26"/>
          <p:cNvSpPr/>
          <p:nvPr/>
        </p:nvSpPr>
        <p:spPr>
          <a:xfrm>
            <a:off x="3434715" y="3382108"/>
            <a:ext cx="36576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10</a:t>
            </a:r>
            <a:endParaRPr lang="en-US" sz="1400" b="1" dirty="0"/>
          </a:p>
        </p:txBody>
      </p:sp>
      <p:sp>
        <p:nvSpPr>
          <p:cNvPr id="28" name="Rectangle 27"/>
          <p:cNvSpPr/>
          <p:nvPr/>
        </p:nvSpPr>
        <p:spPr>
          <a:xfrm>
            <a:off x="3434715" y="4355123"/>
            <a:ext cx="36576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11</a:t>
            </a:r>
            <a:endParaRPr lang="en-US" sz="1400" b="1" dirty="0"/>
          </a:p>
        </p:txBody>
      </p:sp>
      <p:graphicFrame>
        <p:nvGraphicFramePr>
          <p:cNvPr id="30" name="Object 29"/>
          <p:cNvGraphicFramePr>
            <a:graphicFrameLocks noChangeAspect="1"/>
          </p:cNvGraphicFramePr>
          <p:nvPr>
            <p:extLst>
              <p:ext uri="{D42A27DB-BD31-4B8C-83A1-F6EECF244321}">
                <p14:modId xmlns:p14="http://schemas.microsoft.com/office/powerpoint/2010/main" val="659496074"/>
              </p:ext>
            </p:extLst>
          </p:nvPr>
        </p:nvGraphicFramePr>
        <p:xfrm>
          <a:off x="4114800" y="5971579"/>
          <a:ext cx="1637567" cy="628513"/>
        </p:xfrm>
        <a:graphic>
          <a:graphicData uri="http://schemas.openxmlformats.org/presentationml/2006/ole">
            <mc:AlternateContent xmlns:mc="http://schemas.openxmlformats.org/markup-compatibility/2006">
              <mc:Choice xmlns:v="urn:schemas-microsoft-com:vml" Requires="v">
                <p:oleObj spid="_x0000_s82250" name="Equation" r:id="rId13" imgW="1320800" imgH="508000" progId="Equation.DSMT4">
                  <p:embed/>
                </p:oleObj>
              </mc:Choice>
              <mc:Fallback>
                <p:oleObj name="Equation" r:id="rId13" imgW="1320800" imgH="508000" progId="Equation.DSMT4">
                  <p:embed/>
                  <p:pic>
                    <p:nvPicPr>
                      <p:cNvPr id="0" name="Picture 27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14800" y="5971579"/>
                        <a:ext cx="1637567" cy="628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 name="Rectangle 30"/>
          <p:cNvSpPr/>
          <p:nvPr/>
        </p:nvSpPr>
        <p:spPr>
          <a:xfrm>
            <a:off x="3429000" y="6080125"/>
            <a:ext cx="36576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12</a:t>
            </a:r>
            <a:endParaRPr lang="en-US" sz="1400" b="1" dirty="0"/>
          </a:p>
        </p:txBody>
      </p:sp>
      <p:graphicFrame>
        <p:nvGraphicFramePr>
          <p:cNvPr id="32" name="Object 31"/>
          <p:cNvGraphicFramePr>
            <a:graphicFrameLocks noChangeAspect="1"/>
          </p:cNvGraphicFramePr>
          <p:nvPr>
            <p:extLst>
              <p:ext uri="{D42A27DB-BD31-4B8C-83A1-F6EECF244321}">
                <p14:modId xmlns:p14="http://schemas.microsoft.com/office/powerpoint/2010/main" val="2792717100"/>
              </p:ext>
            </p:extLst>
          </p:nvPr>
        </p:nvGraphicFramePr>
        <p:xfrm>
          <a:off x="6517764" y="4864810"/>
          <a:ext cx="346364" cy="346364"/>
        </p:xfrm>
        <a:graphic>
          <a:graphicData uri="http://schemas.openxmlformats.org/presentationml/2006/ole">
            <mc:AlternateContent xmlns:mc="http://schemas.openxmlformats.org/markup-compatibility/2006">
              <mc:Choice xmlns:v="urn:schemas-microsoft-com:vml" Requires="v">
                <p:oleObj spid="_x0000_s82251" name="Equation" r:id="rId15" imgW="228600" imgH="228600" progId="Equation.DSMT4">
                  <p:embed/>
                </p:oleObj>
              </mc:Choice>
              <mc:Fallback>
                <p:oleObj name="Equation" r:id="rId15" imgW="228600" imgH="228600" progId="Equation.DSMT4">
                  <p:embed/>
                  <p:pic>
                    <p:nvPicPr>
                      <p:cNvPr id="0" name="Picture 27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17764" y="4864810"/>
                        <a:ext cx="346364" cy="3463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64909682"/>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
            <a:ext cx="6752735" cy="914400"/>
          </a:xfrm>
        </p:spPr>
        <p:txBody>
          <a:bodyPr>
            <a:normAutofit/>
          </a:bodyPr>
          <a:lstStyle/>
          <a:p>
            <a:r>
              <a:rPr lang="en-US" dirty="0" err="1" smtClean="0"/>
              <a:t>Separative</a:t>
            </a:r>
            <a:r>
              <a:rPr lang="en-US" dirty="0" smtClean="0"/>
              <a:t> Work – Back of the Envelope</a:t>
            </a:r>
            <a:endParaRPr lang="en-US" dirty="0"/>
          </a:p>
        </p:txBody>
      </p:sp>
      <p:sp>
        <p:nvSpPr>
          <p:cNvPr id="3" name="Content Placeholder 2"/>
          <p:cNvSpPr>
            <a:spLocks noGrp="1"/>
          </p:cNvSpPr>
          <p:nvPr>
            <p:ph idx="1"/>
          </p:nvPr>
        </p:nvSpPr>
        <p:spPr/>
        <p:txBody>
          <a:bodyPr/>
          <a:lstStyle/>
          <a:p>
            <a:r>
              <a:rPr lang="en-US" dirty="0" smtClean="0"/>
              <a:t>The </a:t>
            </a:r>
            <a:r>
              <a:rPr lang="en-US" dirty="0" err="1" smtClean="0"/>
              <a:t>separative</a:t>
            </a:r>
            <a:r>
              <a:rPr lang="en-US" dirty="0" smtClean="0"/>
              <a:t> work required to produce 1 kg of weapon grade uranium enriched to 93% </a:t>
            </a:r>
            <a:r>
              <a:rPr lang="en-US" baseline="30000" dirty="0" smtClean="0"/>
              <a:t>235</a:t>
            </a:r>
            <a:r>
              <a:rPr lang="en-US" dirty="0" smtClean="0"/>
              <a:t>U is approximately 200 SWU / kg  (assume  </a:t>
            </a:r>
            <a:r>
              <a:rPr lang="en-US" i="1" dirty="0" err="1" smtClean="0">
                <a:latin typeface="Times New Roman" pitchFamily="18" charset="0"/>
                <a:cs typeface="Times New Roman" pitchFamily="18" charset="0"/>
              </a:rPr>
              <a:t>x</a:t>
            </a:r>
            <a:r>
              <a:rPr lang="en-US" i="1" baseline="-25000" dirty="0" err="1" smtClean="0">
                <a:latin typeface="Times New Roman" pitchFamily="18" charset="0"/>
                <a:cs typeface="Times New Roman" pitchFamily="18" charset="0"/>
              </a:rPr>
              <a:t>f</a:t>
            </a:r>
            <a:r>
              <a:rPr lang="en-US" dirty="0" smtClean="0"/>
              <a:t> = 0.71% and </a:t>
            </a:r>
            <a:r>
              <a:rPr lang="en-US" i="1" dirty="0" err="1" smtClean="0">
                <a:latin typeface="Times New Roman" pitchFamily="18" charset="0"/>
                <a:cs typeface="Times New Roman" pitchFamily="18" charset="0"/>
              </a:rPr>
              <a:t>x</a:t>
            </a:r>
            <a:r>
              <a:rPr lang="en-US" i="1" baseline="-25000" dirty="0" err="1" smtClean="0">
                <a:latin typeface="Times New Roman" pitchFamily="18" charset="0"/>
                <a:cs typeface="Times New Roman" pitchFamily="18" charset="0"/>
              </a:rPr>
              <a:t>w</a:t>
            </a:r>
            <a:r>
              <a:rPr lang="en-US" dirty="0" smtClean="0"/>
              <a:t> </a:t>
            </a:r>
            <a:r>
              <a:rPr lang="en-US" dirty="0"/>
              <a:t>= </a:t>
            </a:r>
            <a:r>
              <a:rPr lang="en-US" dirty="0" smtClean="0"/>
              <a:t>0.3%)</a:t>
            </a:r>
          </a:p>
          <a:p>
            <a:r>
              <a:rPr lang="en-US" dirty="0" smtClean="0"/>
              <a:t>Weapon production</a:t>
            </a:r>
          </a:p>
          <a:p>
            <a:pPr lvl="1"/>
            <a:r>
              <a:rPr lang="en-US" dirty="0" smtClean="0"/>
              <a:t>Gun type requires approximately 75 kg of 93% </a:t>
            </a:r>
            <a:r>
              <a:rPr lang="en-US" baseline="30000" dirty="0"/>
              <a:t>235</a:t>
            </a:r>
            <a:r>
              <a:rPr lang="en-US" dirty="0"/>
              <a:t>U</a:t>
            </a:r>
            <a:endParaRPr lang="en-US" dirty="0" smtClean="0"/>
          </a:p>
          <a:p>
            <a:pPr lvl="1"/>
            <a:r>
              <a:rPr lang="en-US" dirty="0" smtClean="0"/>
              <a:t>Implosion type requires 25 kg </a:t>
            </a:r>
            <a:r>
              <a:rPr lang="en-US" dirty="0"/>
              <a:t>of 93% </a:t>
            </a:r>
            <a:r>
              <a:rPr lang="en-US" baseline="30000" dirty="0" smtClean="0"/>
              <a:t>235</a:t>
            </a:r>
            <a:r>
              <a:rPr lang="en-US" dirty="0" smtClean="0"/>
              <a:t>U</a:t>
            </a:r>
          </a:p>
          <a:p>
            <a:pPr lvl="1"/>
            <a:r>
              <a:rPr lang="en-US" dirty="0" smtClean="0"/>
              <a:t>A single centrifuge unit generates up to 5 SWU per year</a:t>
            </a:r>
          </a:p>
          <a:p>
            <a:pPr lvl="1"/>
            <a:r>
              <a:rPr lang="en-US" dirty="0" smtClean="0"/>
              <a:t>In one year, how many units would be required to produce a single gun type weapon?  (3000 units)  A single implosion type weapon?  (1000 units)</a:t>
            </a:r>
          </a:p>
          <a:p>
            <a:pPr lvl="1"/>
            <a:endParaRPr lang="en-US" dirty="0" smtClean="0"/>
          </a:p>
          <a:p>
            <a:r>
              <a:rPr lang="en-US" dirty="0" smtClean="0"/>
              <a:t>Centrifuge electrical bill</a:t>
            </a:r>
          </a:p>
          <a:p>
            <a:pPr lvl="1"/>
            <a:r>
              <a:rPr lang="en-US" dirty="0" smtClean="0"/>
              <a:t>1 kWh costs approximately $0.10</a:t>
            </a:r>
          </a:p>
          <a:p>
            <a:pPr lvl="1"/>
            <a:r>
              <a:rPr lang="en-US" dirty="0" smtClean="0"/>
              <a:t>Each generated SWU requires about 100 kWh (previous slide)</a:t>
            </a:r>
          </a:p>
          <a:p>
            <a:pPr lvl="1"/>
            <a:r>
              <a:rPr lang="en-US" dirty="0" smtClean="0"/>
              <a:t>What’s the electric bill? ($150K, $50K for gun, implosion). </a:t>
            </a:r>
          </a:p>
          <a:p>
            <a:pPr lvl="1"/>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z="1050" smtClean="0"/>
              <a:pPr>
                <a:defRPr/>
              </a:pPr>
              <a:t>18</a:t>
            </a:fld>
            <a:endParaRPr lang="en-US" sz="1050" dirty="0"/>
          </a:p>
        </p:txBody>
      </p:sp>
    </p:spTree>
    <p:extLst>
      <p:ext uri="{BB962C8B-B14F-4D97-AF65-F5344CB8AC3E}">
        <p14:creationId xmlns:p14="http://schemas.microsoft.com/office/powerpoint/2010/main" val="2611932378"/>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7391399" cy="914400"/>
          </a:xfrm>
        </p:spPr>
        <p:txBody>
          <a:bodyPr>
            <a:noAutofit/>
          </a:bodyPr>
          <a:lstStyle/>
          <a:p>
            <a:r>
              <a:rPr lang="en-US" sz="2800" dirty="0" smtClean="0"/>
              <a:t>Outline</a:t>
            </a:r>
            <a:br>
              <a:rPr lang="en-US" sz="2800" dirty="0" smtClean="0"/>
            </a:br>
            <a:r>
              <a:rPr lang="en-US" sz="2800" dirty="0" smtClean="0"/>
              <a:t>Overview of Uranium Enrichment Technologies</a:t>
            </a:r>
            <a:endParaRPr lang="en-US" sz="2800" dirty="0"/>
          </a:p>
        </p:txBody>
      </p:sp>
      <p:sp>
        <p:nvSpPr>
          <p:cNvPr id="3" name="Content Placeholder 2"/>
          <p:cNvSpPr>
            <a:spLocks noGrp="1"/>
          </p:cNvSpPr>
          <p:nvPr>
            <p:ph idx="1"/>
          </p:nvPr>
        </p:nvSpPr>
        <p:spPr/>
        <p:txBody>
          <a:bodyPr/>
          <a:lstStyle/>
          <a:p>
            <a:r>
              <a:rPr lang="en-US" dirty="0" smtClean="0"/>
              <a:t>Methods of Uranium Enrichment Preview</a:t>
            </a:r>
          </a:p>
          <a:p>
            <a:r>
              <a:rPr lang="en-US" dirty="0" smtClean="0"/>
              <a:t>The Isotope Enrichment Stage</a:t>
            </a:r>
          </a:p>
          <a:p>
            <a:r>
              <a:rPr lang="en-US" dirty="0" smtClean="0"/>
              <a:t>Isotope Enrichment Cascades</a:t>
            </a:r>
          </a:p>
          <a:p>
            <a:r>
              <a:rPr lang="en-US" dirty="0" err="1" smtClean="0"/>
              <a:t>Separative</a:t>
            </a:r>
            <a:r>
              <a:rPr lang="en-US" dirty="0" smtClean="0"/>
              <a:t> Work</a:t>
            </a:r>
          </a:p>
          <a:p>
            <a:r>
              <a:rPr lang="en-US" dirty="0" smtClean="0"/>
              <a:t>Method of Uranium </a:t>
            </a:r>
            <a:r>
              <a:rPr lang="en-US" dirty="0" smtClean="0"/>
              <a:t>Enrichment</a:t>
            </a:r>
          </a:p>
          <a:p>
            <a:pPr lvl="1"/>
            <a:r>
              <a:rPr lang="en-US" dirty="0" smtClean="0"/>
              <a:t>Gaseous </a:t>
            </a:r>
            <a:r>
              <a:rPr lang="en-US" dirty="0" smtClean="0"/>
              <a:t>diffusion</a:t>
            </a:r>
          </a:p>
          <a:p>
            <a:pPr lvl="1"/>
            <a:r>
              <a:rPr lang="en-US" dirty="0" smtClean="0"/>
              <a:t>Gaseous centrifuge</a:t>
            </a:r>
          </a:p>
          <a:p>
            <a:pPr lvl="1"/>
            <a:r>
              <a:rPr lang="en-US" dirty="0" smtClean="0"/>
              <a:t>Thermal diffusion</a:t>
            </a:r>
          </a:p>
          <a:p>
            <a:pPr lvl="1"/>
            <a:r>
              <a:rPr lang="en-US" dirty="0" smtClean="0"/>
              <a:t>Electromagnetic separation</a:t>
            </a:r>
          </a:p>
          <a:p>
            <a:pPr lvl="1"/>
            <a:r>
              <a:rPr lang="en-US" dirty="0" smtClean="0"/>
              <a:t>Aerodynamic separation</a:t>
            </a:r>
          </a:p>
          <a:p>
            <a:pPr lvl="1"/>
            <a:r>
              <a:rPr lang="en-US" dirty="0" smtClean="0"/>
              <a:t>Chemical processes</a:t>
            </a:r>
          </a:p>
          <a:p>
            <a:pPr lvl="1"/>
            <a:r>
              <a:rPr lang="en-US" dirty="0" smtClean="0"/>
              <a:t>Laser isotope separation</a:t>
            </a:r>
          </a:p>
          <a:p>
            <a:endParaRPr lang="en-US" dirty="0" smtClean="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1</a:t>
            </a:fld>
            <a:endParaRPr lang="en-US" dirty="0"/>
          </a:p>
        </p:txBody>
      </p:sp>
      <p:sp>
        <p:nvSpPr>
          <p:cNvPr id="5" name="TextBox 4"/>
          <p:cNvSpPr txBox="1"/>
          <p:nvPr/>
        </p:nvSpPr>
        <p:spPr>
          <a:xfrm>
            <a:off x="365761" y="5657671"/>
            <a:ext cx="8382000" cy="1200329"/>
          </a:xfrm>
          <a:prstGeom prst="rect">
            <a:avLst/>
          </a:prstGeom>
          <a:noFill/>
        </p:spPr>
        <p:txBody>
          <a:bodyPr wrap="square" rtlCol="0">
            <a:spAutoFit/>
          </a:bodyPr>
          <a:lstStyle/>
          <a:p>
            <a:r>
              <a:rPr lang="en-US" b="1" i="1" dirty="0" smtClean="0">
                <a:solidFill>
                  <a:srgbClr val="FF0000"/>
                </a:solidFill>
              </a:rPr>
              <a:t>We won’t have time to go over all the slides in class but you need to go through them on your own.  I have “hidden” some slides but you are still responsible for them.  I don’t plan to go over them in class but we can as needed.</a:t>
            </a:r>
            <a:endParaRPr lang="en-US" b="1" i="1" dirty="0">
              <a:solidFill>
                <a:srgbClr val="FF0000"/>
              </a:solidFill>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03S FuelCycleEnrichmentv2_Page_16.jpg"/>
          <p:cNvPicPr>
            <a:picLocks noGrp="1" noChangeAspect="1"/>
          </p:cNvPicPr>
          <p:nvPr isPhoto="1"/>
        </p:nvPicPr>
        <p:blipFill>
          <a:blip r:embed="rId3" cstate="print">
            <a:lum/>
          </a:blip>
          <a:stretch>
            <a:fillRect/>
          </a:stretch>
        </p:blipFill>
        <p:spPr>
          <a:xfrm>
            <a:off x="0" y="0"/>
            <a:ext cx="9144000" cy="6858000"/>
          </a:xfrm>
          <a:prstGeom prst="rect">
            <a:avLst/>
          </a:prstGeom>
          <a:noFill/>
          <a:ln>
            <a:noFill/>
          </a:ln>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03S FuelCycleEnrichmentv2_Page_17.jpg"/>
          <p:cNvPicPr>
            <a:picLocks noGrp="1" noChangeAspect="1"/>
          </p:cNvPicPr>
          <p:nvPr isPhoto="1"/>
        </p:nvPicPr>
        <p:blipFill>
          <a:blip r:embed="rId3" cstate="print">
            <a:lum/>
          </a:blip>
          <a:stretch>
            <a:fillRect/>
          </a:stretch>
        </p:blipFill>
        <p:spPr>
          <a:xfrm>
            <a:off x="0" y="0"/>
            <a:ext cx="9144000" cy="6858000"/>
          </a:xfrm>
          <a:prstGeom prst="rect">
            <a:avLst/>
          </a:prstGeom>
          <a:noFill/>
          <a:ln>
            <a:noFill/>
          </a:ln>
        </p:spPr>
      </p:pic>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Methods of Uranium Enrichment</a:t>
            </a:r>
            <a:endParaRPr lang="en-US" sz="2800" dirty="0"/>
          </a:p>
        </p:txBody>
      </p:sp>
      <p:sp>
        <p:nvSpPr>
          <p:cNvPr id="3" name="Content Placeholder 2"/>
          <p:cNvSpPr>
            <a:spLocks noGrp="1"/>
          </p:cNvSpPr>
          <p:nvPr>
            <p:ph idx="1"/>
          </p:nvPr>
        </p:nvSpPr>
        <p:spPr/>
        <p:txBody>
          <a:bodyPr/>
          <a:lstStyle/>
          <a:p>
            <a:r>
              <a:rPr lang="en-US" sz="2800" dirty="0" smtClean="0"/>
              <a:t>Most Commonly Used:</a:t>
            </a:r>
          </a:p>
          <a:p>
            <a:pPr lvl="1"/>
            <a:r>
              <a:rPr lang="en-US" dirty="0" smtClean="0"/>
              <a:t>Gaseous diffusion</a:t>
            </a:r>
          </a:p>
          <a:p>
            <a:pPr lvl="1"/>
            <a:r>
              <a:rPr lang="en-US" dirty="0" smtClean="0"/>
              <a:t>Gaseous centrifuge</a:t>
            </a:r>
          </a:p>
          <a:p>
            <a:r>
              <a:rPr lang="en-US" sz="2800" dirty="0" smtClean="0"/>
              <a:t>Well studied, limited deployment:</a:t>
            </a:r>
          </a:p>
          <a:p>
            <a:pPr lvl="1"/>
            <a:r>
              <a:rPr lang="en-US" dirty="0" smtClean="0"/>
              <a:t>Electromagnetic separation</a:t>
            </a:r>
          </a:p>
          <a:p>
            <a:pPr lvl="1"/>
            <a:r>
              <a:rPr lang="en-US" dirty="0" smtClean="0"/>
              <a:t>Chemical processes</a:t>
            </a:r>
          </a:p>
          <a:p>
            <a:pPr lvl="1"/>
            <a:r>
              <a:rPr lang="en-US" dirty="0" smtClean="0"/>
              <a:t>Laser isotope separation</a:t>
            </a:r>
          </a:p>
          <a:p>
            <a:r>
              <a:rPr lang="en-US" sz="2800" dirty="0" smtClean="0"/>
              <a:t>Investigated, marginal deployment:</a:t>
            </a:r>
          </a:p>
          <a:p>
            <a:pPr lvl="1"/>
            <a:r>
              <a:rPr lang="en-US" dirty="0" smtClean="0"/>
              <a:t>Thermal diffusion</a:t>
            </a:r>
          </a:p>
          <a:p>
            <a:pPr lvl="1"/>
            <a:r>
              <a:rPr lang="en-US" dirty="0" smtClean="0"/>
              <a:t>Aerodynamic separation</a:t>
            </a:r>
          </a:p>
          <a:p>
            <a:pPr lvl="1"/>
            <a:r>
              <a:rPr lang="en-US" dirty="0" smtClean="0"/>
              <a:t>Etc?</a:t>
            </a:r>
          </a:p>
          <a:p>
            <a:endParaRPr lang="en-US" sz="2800" dirty="0" smtClean="0"/>
          </a:p>
          <a:p>
            <a:endParaRPr lang="en-US" sz="2800"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21</a:t>
            </a:fld>
            <a:endParaRPr lang="en-US" dirty="0"/>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Separative</a:t>
            </a:r>
            <a:r>
              <a:rPr lang="en-US" dirty="0" smtClean="0"/>
              <a:t> Work – Apples to Apples</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22</a:t>
            </a:fld>
            <a:endParaRPr lang="en-US" dirty="0"/>
          </a:p>
        </p:txBody>
      </p:sp>
      <p:pic>
        <p:nvPicPr>
          <p:cNvPr id="5" name="Content Placeholder 4" descr="Table45"/>
          <p:cNvPicPr>
            <a:picLocks noGrp="1" noChangeAspect="1" noChangeArrowheads="1"/>
          </p:cNvPicPr>
          <p:nvPr>
            <p:ph sz="half" idx="4294967295"/>
          </p:nvPr>
        </p:nvPicPr>
        <p:blipFill rotWithShape="1">
          <a:blip r:embed="rId3" cstate="print">
            <a:extLst>
              <a:ext uri="{28A0092B-C50C-407E-A947-70E740481C1C}">
                <a14:useLocalDpi xmlns:a14="http://schemas.microsoft.com/office/drawing/2010/main" val="0"/>
              </a:ext>
            </a:extLst>
          </a:blip>
          <a:srcRect l="274" t="2697" r="-273" b="-1317"/>
          <a:stretch/>
        </p:blipFill>
        <p:spPr>
          <a:xfrm>
            <a:off x="328246" y="1172309"/>
            <a:ext cx="8534400" cy="5357445"/>
          </a:xfrm>
          <a:prstGeom prst="rect">
            <a:avLst/>
          </a:prstGeom>
          <a:noFill/>
          <a:ln>
            <a:noFill/>
          </a:ln>
        </p:spPr>
      </p:pic>
    </p:spTree>
    <p:extLst>
      <p:ext uri="{BB962C8B-B14F-4D97-AF65-F5344CB8AC3E}">
        <p14:creationId xmlns:p14="http://schemas.microsoft.com/office/powerpoint/2010/main" val="778881023"/>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Gaseous Diffusion</a:t>
            </a:r>
            <a:br>
              <a:rPr lang="en-US" dirty="0" smtClean="0"/>
            </a:br>
            <a:r>
              <a:rPr lang="en-US" sz="1800" dirty="0" smtClean="0"/>
              <a:t>(1 of 5)</a:t>
            </a:r>
            <a:endParaRPr lang="en-US" sz="1800" dirty="0"/>
          </a:p>
        </p:txBody>
      </p:sp>
      <p:sp>
        <p:nvSpPr>
          <p:cNvPr id="3" name="Content Placeholder 2"/>
          <p:cNvSpPr>
            <a:spLocks noGrp="1"/>
          </p:cNvSpPr>
          <p:nvPr>
            <p:ph idx="1"/>
          </p:nvPr>
        </p:nvSpPr>
        <p:spPr/>
        <p:txBody>
          <a:bodyPr/>
          <a:lstStyle/>
          <a:p>
            <a:r>
              <a:rPr lang="en-US" dirty="0" smtClean="0"/>
              <a:t>Provides approximately 40% of current world enrichment capacity (Laughter, 2009);  being phased out by gas centrifuge</a:t>
            </a:r>
          </a:p>
          <a:p>
            <a:r>
              <a:rPr lang="en-US" dirty="0" smtClean="0"/>
              <a:t>Higher separation factor for centrifuge noted in 1940s, but technology did not support centrifuge drum rotations</a:t>
            </a:r>
          </a:p>
          <a:p>
            <a:r>
              <a:rPr lang="en-US" dirty="0" smtClean="0"/>
              <a:t>Uses UF</a:t>
            </a:r>
            <a:r>
              <a:rPr lang="en-US" baseline="-25000" dirty="0" smtClean="0"/>
              <a:t>6</a:t>
            </a:r>
            <a:r>
              <a:rPr lang="en-US" dirty="0" smtClean="0"/>
              <a:t> gas forced through a porous barrier</a:t>
            </a:r>
          </a:p>
          <a:p>
            <a:r>
              <a:rPr lang="en-US" dirty="0" smtClean="0"/>
              <a:t>Historic US plants </a:t>
            </a:r>
          </a:p>
          <a:p>
            <a:pPr lvl="1"/>
            <a:r>
              <a:rPr lang="en-US" dirty="0" smtClean="0"/>
              <a:t>Oak Ridge, TN  (1945 – 1987)</a:t>
            </a:r>
          </a:p>
          <a:p>
            <a:pPr lvl="1"/>
            <a:r>
              <a:rPr lang="en-US" dirty="0" smtClean="0"/>
              <a:t>Paducah, KY  (1952 – May 31, 2013)</a:t>
            </a:r>
          </a:p>
          <a:p>
            <a:pPr lvl="1"/>
            <a:r>
              <a:rPr lang="en-US" dirty="0" smtClean="0"/>
              <a:t>Portsmouth, OH  (1954-2001)</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23</a:t>
            </a:fld>
            <a:endParaRPr lang="en-US" dirty="0"/>
          </a:p>
        </p:txBody>
      </p:sp>
      <p:pic>
        <p:nvPicPr>
          <p:cNvPr id="5" name="Picture 4" descr="4-3 Portsmouth.jpg"/>
          <p:cNvPicPr>
            <a:picLocks noChangeAspect="1"/>
          </p:cNvPicPr>
          <p:nvPr/>
        </p:nvPicPr>
        <p:blipFill>
          <a:blip r:embed="rId3" cstate="print"/>
          <a:srcRect l="2381" r="3869" b="3632"/>
          <a:stretch>
            <a:fillRect/>
          </a:stretch>
        </p:blipFill>
        <p:spPr>
          <a:xfrm>
            <a:off x="5977222" y="4543125"/>
            <a:ext cx="2410413" cy="1908435"/>
          </a:xfrm>
          <a:prstGeom prst="rect">
            <a:avLst/>
          </a:prstGeom>
        </p:spPr>
      </p:pic>
      <p:sp>
        <p:nvSpPr>
          <p:cNvPr id="6" name="TextBox 5"/>
          <p:cNvSpPr txBox="1"/>
          <p:nvPr/>
        </p:nvSpPr>
        <p:spPr>
          <a:xfrm>
            <a:off x="5867400" y="6443990"/>
            <a:ext cx="2643672" cy="261610"/>
          </a:xfrm>
          <a:prstGeom prst="rect">
            <a:avLst/>
          </a:prstGeom>
          <a:noFill/>
        </p:spPr>
        <p:txBody>
          <a:bodyPr wrap="none" rtlCol="0">
            <a:spAutoFit/>
          </a:bodyPr>
          <a:lstStyle/>
          <a:p>
            <a:r>
              <a:rPr lang="en-US" sz="1100" b="1" dirty="0" smtClean="0"/>
              <a:t>Portsmouth Gaseous Diffusion Plant</a:t>
            </a:r>
            <a:endParaRPr lang="en-US" sz="1100" b="1" dirty="0"/>
          </a:p>
        </p:txBody>
      </p:sp>
      <p:pic>
        <p:nvPicPr>
          <p:cNvPr id="7" name="Picture 6" descr="4-3 Paducah.png"/>
          <p:cNvPicPr>
            <a:picLocks noChangeAspect="1"/>
          </p:cNvPicPr>
          <p:nvPr/>
        </p:nvPicPr>
        <p:blipFill>
          <a:blip r:embed="rId4" cstate="print"/>
          <a:srcRect t="3948"/>
          <a:stretch>
            <a:fillRect/>
          </a:stretch>
        </p:blipFill>
        <p:spPr>
          <a:xfrm>
            <a:off x="381000" y="4541339"/>
            <a:ext cx="2633154" cy="1911096"/>
          </a:xfrm>
          <a:prstGeom prst="rect">
            <a:avLst/>
          </a:prstGeom>
        </p:spPr>
      </p:pic>
      <p:sp>
        <p:nvSpPr>
          <p:cNvPr id="8" name="TextBox 7"/>
          <p:cNvSpPr txBox="1"/>
          <p:nvPr/>
        </p:nvSpPr>
        <p:spPr>
          <a:xfrm>
            <a:off x="457200" y="6443990"/>
            <a:ext cx="2441694" cy="261610"/>
          </a:xfrm>
          <a:prstGeom prst="rect">
            <a:avLst/>
          </a:prstGeom>
          <a:noFill/>
        </p:spPr>
        <p:txBody>
          <a:bodyPr wrap="none" rtlCol="0">
            <a:spAutoFit/>
          </a:bodyPr>
          <a:lstStyle/>
          <a:p>
            <a:r>
              <a:rPr lang="en-US" sz="1100" b="1" dirty="0" smtClean="0"/>
              <a:t>Paducah Gaseous Diffusion Plant</a:t>
            </a:r>
            <a:endParaRPr lang="en-US" sz="1100" b="1" dirty="0"/>
          </a:p>
        </p:txBody>
      </p:sp>
      <p:pic>
        <p:nvPicPr>
          <p:cNvPr id="9" name="Picture 8" descr="4-3 Gas Diffusion Cell.png"/>
          <p:cNvPicPr>
            <a:picLocks noChangeAspect="1"/>
          </p:cNvPicPr>
          <p:nvPr/>
        </p:nvPicPr>
        <p:blipFill>
          <a:blip r:embed="rId5" cstate="print"/>
          <a:stretch>
            <a:fillRect/>
          </a:stretch>
        </p:blipFill>
        <p:spPr>
          <a:xfrm>
            <a:off x="3438427" y="4919990"/>
            <a:ext cx="2057400" cy="1541458"/>
          </a:xfrm>
          <a:prstGeom prst="rect">
            <a:avLst/>
          </a:prstGeom>
        </p:spPr>
      </p:pic>
      <p:sp>
        <p:nvSpPr>
          <p:cNvPr id="10" name="TextBox 9"/>
          <p:cNvSpPr txBox="1"/>
          <p:nvPr/>
        </p:nvSpPr>
        <p:spPr>
          <a:xfrm>
            <a:off x="3276600" y="6443990"/>
            <a:ext cx="2433680" cy="261610"/>
          </a:xfrm>
          <a:prstGeom prst="rect">
            <a:avLst/>
          </a:prstGeom>
          <a:noFill/>
        </p:spPr>
        <p:txBody>
          <a:bodyPr wrap="none" rtlCol="0">
            <a:spAutoFit/>
          </a:bodyPr>
          <a:lstStyle/>
          <a:p>
            <a:r>
              <a:rPr lang="en-US" sz="1100" b="1" dirty="0" smtClean="0"/>
              <a:t>Gaseous Diffusion Cell (4 ft x 8 ft)</a:t>
            </a:r>
            <a:endParaRPr lang="en-US" sz="1100" b="1" dirty="0"/>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Gaseous Diffusion</a:t>
            </a:r>
            <a:br>
              <a:rPr lang="en-US" dirty="0" smtClean="0"/>
            </a:br>
            <a:r>
              <a:rPr lang="en-US" sz="1800" dirty="0" smtClean="0"/>
              <a:t>(2 of 5)</a:t>
            </a:r>
            <a:endParaRPr lang="en-US" sz="1800" dirty="0"/>
          </a:p>
        </p:txBody>
      </p:sp>
      <p:sp>
        <p:nvSpPr>
          <p:cNvPr id="3" name="Content Placeholder 2"/>
          <p:cNvSpPr>
            <a:spLocks noGrp="1"/>
          </p:cNvSpPr>
          <p:nvPr>
            <p:ph idx="1"/>
          </p:nvPr>
        </p:nvSpPr>
        <p:spPr/>
        <p:txBody>
          <a:bodyPr/>
          <a:lstStyle/>
          <a:p>
            <a:r>
              <a:rPr lang="en-US" dirty="0" smtClean="0"/>
              <a:t>Barrier is a porous material</a:t>
            </a:r>
          </a:p>
          <a:p>
            <a:pPr lvl="1"/>
            <a:r>
              <a:rPr lang="en-US" dirty="0" smtClean="0"/>
              <a:t>Film type—pores are created in an initially nonporous membrane (brittle)</a:t>
            </a:r>
          </a:p>
          <a:p>
            <a:pPr lvl="1"/>
            <a:r>
              <a:rPr lang="en-US" dirty="0" smtClean="0"/>
              <a:t>Aggregate barrier—pores comprise strings of voids between particles that are pressed and sintered to form the barrier.</a:t>
            </a:r>
          </a:p>
          <a:p>
            <a:r>
              <a:rPr lang="en-US" dirty="0" smtClean="0"/>
              <a:t>Thermal equilibrium so lighter U235F6 molecules pass (“diffuse”) through barrier slightly faster than heavier U238F6 molecules</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24</a:t>
            </a:fld>
            <a:endParaRPr lang="en-US" dirty="0"/>
          </a:p>
        </p:txBody>
      </p:sp>
      <p:pic>
        <p:nvPicPr>
          <p:cNvPr id="104450" name="Picture 2"/>
          <p:cNvPicPr>
            <a:picLocks noChangeAspect="1" noChangeArrowheads="1"/>
          </p:cNvPicPr>
          <p:nvPr/>
        </p:nvPicPr>
        <p:blipFill>
          <a:blip r:embed="rId3" cstate="print"/>
          <a:srcRect/>
          <a:stretch>
            <a:fillRect/>
          </a:stretch>
        </p:blipFill>
        <p:spPr bwMode="auto">
          <a:xfrm>
            <a:off x="2057400" y="3581400"/>
            <a:ext cx="5010150" cy="286860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Gaseous Diffusion</a:t>
            </a:r>
            <a:br>
              <a:rPr lang="en-US" dirty="0" smtClean="0"/>
            </a:br>
            <a:r>
              <a:rPr lang="en-US" sz="1800" dirty="0" smtClean="0"/>
              <a:t>(3 of 5)</a:t>
            </a:r>
            <a:endParaRPr lang="en-US" sz="1800" dirty="0"/>
          </a:p>
        </p:txBody>
      </p:sp>
      <p:sp>
        <p:nvSpPr>
          <p:cNvPr id="3" name="Content Placeholder 2"/>
          <p:cNvSpPr>
            <a:spLocks noGrp="1"/>
          </p:cNvSpPr>
          <p:nvPr>
            <p:ph idx="1"/>
          </p:nvPr>
        </p:nvSpPr>
        <p:spPr>
          <a:xfrm>
            <a:off x="305584" y="1219200"/>
            <a:ext cx="4037816" cy="5181600"/>
          </a:xfrm>
        </p:spPr>
        <p:txBody>
          <a:bodyPr/>
          <a:lstStyle/>
          <a:p>
            <a:r>
              <a:rPr lang="en-US" dirty="0" smtClean="0"/>
              <a:t>Oak Ridge, Tennessee	</a:t>
            </a:r>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25</a:t>
            </a:fld>
            <a:endParaRPr lang="en-US" dirty="0"/>
          </a:p>
        </p:txBody>
      </p:sp>
      <p:sp>
        <p:nvSpPr>
          <p:cNvPr id="6" name="Content Placeholder 2"/>
          <p:cNvSpPr txBox="1">
            <a:spLocks/>
          </p:cNvSpPr>
          <p:nvPr/>
        </p:nvSpPr>
        <p:spPr bwMode="auto">
          <a:xfrm>
            <a:off x="4800600" y="1219200"/>
            <a:ext cx="4037816" cy="518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ts val="2600"/>
              </a:lnSpc>
              <a:spcBef>
                <a:spcPct val="20000"/>
              </a:spcBef>
              <a:spcAft>
                <a:spcPct val="0"/>
              </a:spcAft>
              <a:buClrTx/>
              <a:buSzTx/>
              <a:buFont typeface="Arial" charset="0"/>
              <a:buChar char="•"/>
              <a:tabLst/>
              <a:defRPr/>
            </a:pPr>
            <a:r>
              <a:rPr kumimoji="0" lang="en-US" sz="2400" b="0" i="0" u="none" strike="noStrike" kern="1200" cap="none" spc="0" normalizeH="0" baseline="0" noProof="0" dirty="0" smtClean="0">
                <a:ln>
                  <a:noFill/>
                </a:ln>
                <a:solidFill>
                  <a:schemeClr val="tx1"/>
                </a:solidFill>
                <a:effectLst/>
                <a:uLnTx/>
                <a:uFillTx/>
                <a:latin typeface="+mj-lt"/>
                <a:ea typeface="+mn-ea"/>
                <a:cs typeface="+mn-cs"/>
              </a:rPr>
              <a:t>Portsmouth, Ohio	</a:t>
            </a:r>
          </a:p>
        </p:txBody>
      </p:sp>
      <p:pic>
        <p:nvPicPr>
          <p:cNvPr id="105474" name="Picture 2"/>
          <p:cNvPicPr>
            <a:picLocks noChangeAspect="1" noChangeArrowheads="1"/>
          </p:cNvPicPr>
          <p:nvPr/>
        </p:nvPicPr>
        <p:blipFill>
          <a:blip r:embed="rId3" cstate="print"/>
          <a:srcRect/>
          <a:stretch>
            <a:fillRect/>
          </a:stretch>
        </p:blipFill>
        <p:spPr bwMode="auto">
          <a:xfrm>
            <a:off x="447675" y="1611774"/>
            <a:ext cx="3920698" cy="5017625"/>
          </a:xfrm>
          <a:prstGeom prst="rect">
            <a:avLst/>
          </a:prstGeom>
          <a:noFill/>
          <a:ln w="9525">
            <a:noFill/>
            <a:miter lim="800000"/>
            <a:headEnd/>
            <a:tailEnd/>
          </a:ln>
        </p:spPr>
      </p:pic>
      <p:pic>
        <p:nvPicPr>
          <p:cNvPr id="105475" name="Picture 3"/>
          <p:cNvPicPr>
            <a:picLocks noChangeAspect="1" noChangeArrowheads="1"/>
          </p:cNvPicPr>
          <p:nvPr/>
        </p:nvPicPr>
        <p:blipFill>
          <a:blip r:embed="rId4" cstate="print"/>
          <a:srcRect/>
          <a:stretch>
            <a:fillRect/>
          </a:stretch>
        </p:blipFill>
        <p:spPr bwMode="auto">
          <a:xfrm>
            <a:off x="4871975" y="1611775"/>
            <a:ext cx="3600450" cy="51149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Gaseous Diffusion</a:t>
            </a:r>
            <a:br>
              <a:rPr lang="en-US" dirty="0" smtClean="0"/>
            </a:br>
            <a:r>
              <a:rPr lang="en-US" sz="1800" dirty="0" smtClean="0"/>
              <a:t>(4 of 5)</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26</a:t>
            </a:fld>
            <a:endParaRPr lang="en-US" dirty="0"/>
          </a:p>
        </p:txBody>
      </p:sp>
      <p:grpSp>
        <p:nvGrpSpPr>
          <p:cNvPr id="3" name="Group 31"/>
          <p:cNvGrpSpPr/>
          <p:nvPr/>
        </p:nvGrpSpPr>
        <p:grpSpPr>
          <a:xfrm>
            <a:off x="609600" y="1290935"/>
            <a:ext cx="3962400" cy="1981200"/>
            <a:chOff x="990600" y="1511504"/>
            <a:chExt cx="7315200" cy="3079350"/>
          </a:xfrm>
        </p:grpSpPr>
        <p:grpSp>
          <p:nvGrpSpPr>
            <p:cNvPr id="5" name="Group 29"/>
            <p:cNvGrpSpPr/>
            <p:nvPr/>
          </p:nvGrpSpPr>
          <p:grpSpPr>
            <a:xfrm>
              <a:off x="990600" y="1511504"/>
              <a:ext cx="7099701" cy="3079350"/>
              <a:chOff x="990600" y="1511504"/>
              <a:chExt cx="7099701" cy="3079350"/>
            </a:xfrm>
          </p:grpSpPr>
          <p:pic>
            <p:nvPicPr>
              <p:cNvPr id="3075" name="Picture 3"/>
              <p:cNvPicPr>
                <a:picLocks noChangeAspect="1" noChangeArrowheads="1"/>
              </p:cNvPicPr>
              <p:nvPr/>
            </p:nvPicPr>
            <p:blipFill>
              <a:blip r:embed="rId4" cstate="print"/>
              <a:srcRect l="7358" t="17696" r="8285" b="8195"/>
              <a:stretch>
                <a:fillRect/>
              </a:stretch>
            </p:blipFill>
            <p:spPr bwMode="auto">
              <a:xfrm rot="223746">
                <a:off x="1079901" y="1606448"/>
                <a:ext cx="6934200" cy="2971800"/>
              </a:xfrm>
              <a:prstGeom prst="rect">
                <a:avLst/>
              </a:prstGeom>
              <a:noFill/>
              <a:ln w="9525">
                <a:noFill/>
                <a:miter lim="800000"/>
                <a:headEnd/>
                <a:tailEnd/>
              </a:ln>
            </p:spPr>
          </p:pic>
          <p:cxnSp>
            <p:nvCxnSpPr>
              <p:cNvPr id="16" name="Straight Connector 15"/>
              <p:cNvCxnSpPr/>
              <p:nvPr/>
            </p:nvCxnSpPr>
            <p:spPr>
              <a:xfrm>
                <a:off x="990600" y="1524000"/>
                <a:ext cx="25146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 name="Group 22"/>
              <p:cNvGrpSpPr/>
              <p:nvPr/>
            </p:nvGrpSpPr>
            <p:grpSpPr>
              <a:xfrm>
                <a:off x="1066800" y="1511504"/>
                <a:ext cx="7023501" cy="3054248"/>
                <a:chOff x="1066800" y="1511504"/>
                <a:chExt cx="7023501" cy="3054248"/>
              </a:xfrm>
            </p:grpSpPr>
            <p:pic>
              <p:nvPicPr>
                <p:cNvPr id="21" name="Picture 3"/>
                <p:cNvPicPr>
                  <a:picLocks noChangeAspect="1" noChangeArrowheads="1"/>
                </p:cNvPicPr>
                <p:nvPr/>
              </p:nvPicPr>
              <p:blipFill>
                <a:blip r:embed="rId4" cstate="print"/>
                <a:srcRect l="7358" t="17696" r="8285" b="8195"/>
                <a:stretch>
                  <a:fillRect/>
                </a:stretch>
              </p:blipFill>
              <p:spPr bwMode="auto">
                <a:xfrm rot="223746">
                  <a:off x="1156101" y="1593952"/>
                  <a:ext cx="6934200" cy="2971800"/>
                </a:xfrm>
                <a:prstGeom prst="rect">
                  <a:avLst/>
                </a:prstGeom>
                <a:noFill/>
                <a:ln w="9525">
                  <a:noFill/>
                  <a:miter lim="800000"/>
                  <a:headEnd/>
                  <a:tailEnd/>
                </a:ln>
              </p:spPr>
            </p:pic>
            <p:cxnSp>
              <p:nvCxnSpPr>
                <p:cNvPr id="22" name="Straight Connector 21"/>
                <p:cNvCxnSpPr/>
                <p:nvPr/>
              </p:nvCxnSpPr>
              <p:spPr>
                <a:xfrm>
                  <a:off x="1066800" y="1511504"/>
                  <a:ext cx="25146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9" name="Straight Connector 28"/>
              <p:cNvCxnSpPr/>
              <p:nvPr/>
            </p:nvCxnSpPr>
            <p:spPr>
              <a:xfrm>
                <a:off x="4648200" y="4590854"/>
                <a:ext cx="3429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1" name="Rectangle 30"/>
            <p:cNvSpPr/>
            <p:nvPr/>
          </p:nvSpPr>
          <p:spPr>
            <a:xfrm>
              <a:off x="990600" y="1524000"/>
              <a:ext cx="7315200" cy="3048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 Box 7"/>
          <p:cNvSpPr txBox="1">
            <a:spLocks noChangeArrowheads="1"/>
          </p:cNvSpPr>
          <p:nvPr/>
        </p:nvSpPr>
        <p:spPr bwMode="auto">
          <a:xfrm>
            <a:off x="533400" y="3272135"/>
            <a:ext cx="4038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sz="1200" dirty="0" smtClean="0">
                <a:latin typeface="+mj-lt"/>
              </a:rPr>
              <a:t>Reproduced from </a:t>
            </a:r>
            <a:r>
              <a:rPr lang="en-US" sz="1200" dirty="0" err="1" smtClean="0">
                <a:latin typeface="+mj-lt"/>
              </a:rPr>
              <a:t>Kokoski</a:t>
            </a:r>
            <a:r>
              <a:rPr lang="en-US" sz="1200" dirty="0" smtClean="0">
                <a:latin typeface="+mj-lt"/>
              </a:rPr>
              <a:t>, </a:t>
            </a:r>
            <a:r>
              <a:rPr lang="en-US" sz="1200" i="1" dirty="0" smtClean="0">
                <a:latin typeface="+mj-lt"/>
              </a:rPr>
              <a:t>Technology and the Proliferation </a:t>
            </a:r>
          </a:p>
          <a:p>
            <a:pPr eaLnBrk="1" hangingPunct="1"/>
            <a:r>
              <a:rPr lang="en-US" sz="1200" i="1" dirty="0" smtClean="0">
                <a:latin typeface="+mj-lt"/>
              </a:rPr>
              <a:t>of Nuclear Weapons</a:t>
            </a:r>
            <a:endParaRPr lang="en-US" sz="1200" dirty="0">
              <a:latin typeface="+mj-lt"/>
            </a:endParaRPr>
          </a:p>
        </p:txBody>
      </p:sp>
      <p:sp>
        <p:nvSpPr>
          <p:cNvPr id="35" name="Content Placeholder 2"/>
          <p:cNvSpPr>
            <a:spLocks noGrp="1"/>
          </p:cNvSpPr>
          <p:nvPr>
            <p:ph idx="1"/>
          </p:nvPr>
        </p:nvSpPr>
        <p:spPr>
          <a:xfrm>
            <a:off x="381784" y="3810000"/>
            <a:ext cx="4647416" cy="2983468"/>
          </a:xfrm>
        </p:spPr>
        <p:txBody>
          <a:bodyPr/>
          <a:lstStyle/>
          <a:p>
            <a:pPr>
              <a:lnSpc>
                <a:spcPts val="2000"/>
              </a:lnSpc>
            </a:pPr>
            <a:endParaRPr lang="en-US" sz="1800" dirty="0" smtClean="0"/>
          </a:p>
          <a:p>
            <a:pPr>
              <a:lnSpc>
                <a:spcPts val="2000"/>
              </a:lnSpc>
            </a:pPr>
            <a:r>
              <a:rPr lang="en-US" sz="1800" dirty="0" smtClean="0"/>
              <a:t>Feed gas flows past diffusion barrier</a:t>
            </a:r>
          </a:p>
          <a:p>
            <a:pPr>
              <a:lnSpc>
                <a:spcPts val="2000"/>
              </a:lnSpc>
            </a:pPr>
            <a:r>
              <a:rPr lang="en-US" sz="1800" dirty="0" smtClean="0"/>
              <a:t>Mean free path of the UF</a:t>
            </a:r>
            <a:r>
              <a:rPr lang="en-US" sz="1800" baseline="-25000" dirty="0" smtClean="0"/>
              <a:t>6</a:t>
            </a:r>
            <a:r>
              <a:rPr lang="en-US" sz="1800" dirty="0" smtClean="0"/>
              <a:t> molecules is larger than the pore size of diffusion material (5 – 30 nm)</a:t>
            </a:r>
          </a:p>
          <a:p>
            <a:pPr>
              <a:lnSpc>
                <a:spcPts val="2000"/>
              </a:lnSpc>
            </a:pPr>
            <a:r>
              <a:rPr lang="en-US" sz="1800" dirty="0" smtClean="0"/>
              <a:t>Feed gas on the lower pressure side is slightly richer in </a:t>
            </a:r>
            <a:r>
              <a:rPr lang="en-US" sz="1800" baseline="30000" dirty="0" smtClean="0"/>
              <a:t>235</a:t>
            </a:r>
            <a:r>
              <a:rPr lang="en-US" sz="1800" dirty="0" smtClean="0"/>
              <a:t>U than </a:t>
            </a:r>
            <a:r>
              <a:rPr lang="en-US" sz="1800" baseline="30000" dirty="0" smtClean="0"/>
              <a:t>238</a:t>
            </a:r>
            <a:r>
              <a:rPr lang="en-US" sz="1800" dirty="0" smtClean="0"/>
              <a:t>U</a:t>
            </a:r>
          </a:p>
          <a:p>
            <a:pPr>
              <a:lnSpc>
                <a:spcPts val="2000"/>
              </a:lnSpc>
            </a:pPr>
            <a:r>
              <a:rPr lang="en-US" sz="1800" dirty="0" smtClean="0"/>
              <a:t>Barriers must be thin, withstand large pressure differences, and not be chemically reactive with the feed gas</a:t>
            </a:r>
          </a:p>
          <a:p>
            <a:pPr>
              <a:lnSpc>
                <a:spcPts val="2000"/>
              </a:lnSpc>
            </a:pPr>
            <a:endParaRPr lang="en-US" sz="1800" dirty="0"/>
          </a:p>
        </p:txBody>
      </p:sp>
      <p:sp>
        <p:nvSpPr>
          <p:cNvPr id="36" name="TextBox 35"/>
          <p:cNvSpPr txBox="1"/>
          <p:nvPr/>
        </p:nvSpPr>
        <p:spPr>
          <a:xfrm>
            <a:off x="1447800" y="3761936"/>
            <a:ext cx="1824923" cy="369332"/>
          </a:xfrm>
          <a:prstGeom prst="rect">
            <a:avLst/>
          </a:prstGeom>
          <a:noFill/>
        </p:spPr>
        <p:txBody>
          <a:bodyPr wrap="none" rtlCol="0">
            <a:spAutoFit/>
          </a:bodyPr>
          <a:lstStyle/>
          <a:p>
            <a:r>
              <a:rPr lang="en-US" b="1" u="sng" dirty="0" smtClean="0">
                <a:latin typeface="+mj-lt"/>
              </a:rPr>
              <a:t>Diffusion Process</a:t>
            </a:r>
            <a:endParaRPr lang="en-US" b="1" u="sng" dirty="0">
              <a:latin typeface="+mj-lt"/>
            </a:endParaRPr>
          </a:p>
        </p:txBody>
      </p:sp>
      <p:sp>
        <p:nvSpPr>
          <p:cNvPr id="37" name="TextBox 36"/>
          <p:cNvSpPr txBox="1"/>
          <p:nvPr/>
        </p:nvSpPr>
        <p:spPr>
          <a:xfrm>
            <a:off x="5825710" y="1239128"/>
            <a:ext cx="1790042" cy="369332"/>
          </a:xfrm>
          <a:prstGeom prst="rect">
            <a:avLst/>
          </a:prstGeom>
          <a:noFill/>
        </p:spPr>
        <p:txBody>
          <a:bodyPr wrap="none" rtlCol="0">
            <a:spAutoFit/>
          </a:bodyPr>
          <a:lstStyle/>
          <a:p>
            <a:r>
              <a:rPr lang="en-US" b="1" u="sng" dirty="0" smtClean="0">
                <a:latin typeface="+mj-lt"/>
              </a:rPr>
              <a:t>Diffusion Physics</a:t>
            </a:r>
            <a:endParaRPr lang="en-US" b="1" u="sng" dirty="0">
              <a:latin typeface="+mj-lt"/>
            </a:endParaRPr>
          </a:p>
        </p:txBody>
      </p:sp>
      <p:sp>
        <p:nvSpPr>
          <p:cNvPr id="38" name="TextBox 37"/>
          <p:cNvSpPr txBox="1"/>
          <p:nvPr/>
        </p:nvSpPr>
        <p:spPr>
          <a:xfrm>
            <a:off x="5257800" y="1543928"/>
            <a:ext cx="3410036" cy="830997"/>
          </a:xfrm>
          <a:prstGeom prst="rect">
            <a:avLst/>
          </a:prstGeom>
          <a:noFill/>
        </p:spPr>
        <p:txBody>
          <a:bodyPr wrap="square" rtlCol="0">
            <a:spAutoFit/>
          </a:bodyPr>
          <a:lstStyle/>
          <a:p>
            <a:r>
              <a:rPr lang="en-US" sz="1600" b="1" dirty="0" smtClean="0">
                <a:latin typeface="+mj-lt"/>
              </a:rPr>
              <a:t>In a  gas consisting of several types of </a:t>
            </a:r>
          </a:p>
          <a:p>
            <a:r>
              <a:rPr lang="en-US" sz="1600" b="1" dirty="0" smtClean="0">
                <a:latin typeface="+mj-lt"/>
              </a:rPr>
              <a:t>molecules, each molecule will have the same average kinetic energy.</a:t>
            </a:r>
            <a:endParaRPr lang="en-US" sz="1600" b="1" dirty="0">
              <a:latin typeface="+mj-lt"/>
            </a:endParaRPr>
          </a:p>
        </p:txBody>
      </p:sp>
      <p:graphicFrame>
        <p:nvGraphicFramePr>
          <p:cNvPr id="39" name="Object 2"/>
          <p:cNvGraphicFramePr>
            <a:graphicFrameLocks noChangeAspect="1"/>
          </p:cNvGraphicFramePr>
          <p:nvPr/>
        </p:nvGraphicFramePr>
        <p:xfrm>
          <a:off x="5743575" y="2396196"/>
          <a:ext cx="1800225" cy="392112"/>
        </p:xfrm>
        <a:graphic>
          <a:graphicData uri="http://schemas.openxmlformats.org/presentationml/2006/ole">
            <mc:AlternateContent xmlns:mc="http://schemas.openxmlformats.org/markup-compatibility/2006">
              <mc:Choice xmlns:v="urn:schemas-microsoft-com:vml" Requires="v">
                <p:oleObj spid="_x0000_s92198" name="Equation" r:id="rId5" imgW="1104900" imgH="241300" progId="Equation.DSMT4">
                  <p:embed/>
                </p:oleObj>
              </mc:Choice>
              <mc:Fallback>
                <p:oleObj name="Equation" r:id="rId5" imgW="1104900" imgH="241300" progId="Equation.DSMT4">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43575" y="2396196"/>
                        <a:ext cx="1800225" cy="392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 name="Rectangle 39"/>
          <p:cNvSpPr/>
          <p:nvPr/>
        </p:nvSpPr>
        <p:spPr>
          <a:xfrm>
            <a:off x="5334000" y="2500532"/>
            <a:ext cx="18288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1</a:t>
            </a:r>
            <a:endParaRPr lang="en-US" sz="1400" b="1" dirty="0"/>
          </a:p>
        </p:txBody>
      </p:sp>
      <p:sp>
        <p:nvSpPr>
          <p:cNvPr id="41" name="TextBox 40"/>
          <p:cNvSpPr txBox="1"/>
          <p:nvPr/>
        </p:nvSpPr>
        <p:spPr>
          <a:xfrm>
            <a:off x="5257800" y="2839328"/>
            <a:ext cx="3410036" cy="830997"/>
          </a:xfrm>
          <a:prstGeom prst="rect">
            <a:avLst/>
          </a:prstGeom>
          <a:noFill/>
        </p:spPr>
        <p:txBody>
          <a:bodyPr wrap="square" rtlCol="0">
            <a:spAutoFit/>
          </a:bodyPr>
          <a:lstStyle/>
          <a:p>
            <a:r>
              <a:rPr lang="en-US" sz="1600" b="1" dirty="0" smtClean="0">
                <a:latin typeface="+mj-lt"/>
              </a:rPr>
              <a:t>The molecules containing </a:t>
            </a:r>
            <a:r>
              <a:rPr lang="en-US" sz="1600" b="1" baseline="30000" dirty="0" smtClean="0">
                <a:latin typeface="+mj-lt"/>
              </a:rPr>
              <a:t>235</a:t>
            </a:r>
            <a:r>
              <a:rPr lang="en-US" sz="1600" b="1" dirty="0" smtClean="0">
                <a:latin typeface="+mj-lt"/>
              </a:rPr>
              <a:t>U will move faster than those containing </a:t>
            </a:r>
            <a:r>
              <a:rPr lang="en-US" sz="1600" b="1" baseline="30000" dirty="0" smtClean="0">
                <a:latin typeface="+mj-lt"/>
              </a:rPr>
              <a:t>238</a:t>
            </a:r>
            <a:r>
              <a:rPr lang="en-US" sz="1600" b="1" dirty="0" smtClean="0">
                <a:latin typeface="+mj-lt"/>
              </a:rPr>
              <a:t>U  by the ratio of their masses.</a:t>
            </a:r>
            <a:endParaRPr lang="en-US" sz="1600" b="1" dirty="0">
              <a:latin typeface="+mj-lt"/>
            </a:endParaRPr>
          </a:p>
        </p:txBody>
      </p:sp>
      <p:graphicFrame>
        <p:nvGraphicFramePr>
          <p:cNvPr id="3077" name="Object 5"/>
          <p:cNvGraphicFramePr>
            <a:graphicFrameLocks noChangeAspect="1"/>
          </p:cNvGraphicFramePr>
          <p:nvPr/>
        </p:nvGraphicFramePr>
        <p:xfrm>
          <a:off x="6019800" y="3663460"/>
          <a:ext cx="1295400" cy="755523"/>
        </p:xfrm>
        <a:graphic>
          <a:graphicData uri="http://schemas.openxmlformats.org/presentationml/2006/ole">
            <mc:AlternateContent xmlns:mc="http://schemas.openxmlformats.org/markup-compatibility/2006">
              <mc:Choice xmlns:v="urn:schemas-microsoft-com:vml" Requires="v">
                <p:oleObj spid="_x0000_s92199" name="Equation" r:id="rId7" imgW="825500" imgH="482600" progId="Equation.DSMT4">
                  <p:embed/>
                </p:oleObj>
              </mc:Choice>
              <mc:Fallback>
                <p:oleObj name="Equation" r:id="rId7" imgW="825500" imgH="482600" progId="Equation.DSMT4">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9800" y="3663460"/>
                        <a:ext cx="1295400" cy="755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8" name="Object 6"/>
          <p:cNvGraphicFramePr>
            <a:graphicFrameLocks noChangeAspect="1"/>
          </p:cNvGraphicFramePr>
          <p:nvPr/>
        </p:nvGraphicFramePr>
        <p:xfrm>
          <a:off x="5753100" y="5568460"/>
          <a:ext cx="2857500" cy="747276"/>
        </p:xfrm>
        <a:graphic>
          <a:graphicData uri="http://schemas.openxmlformats.org/presentationml/2006/ole">
            <mc:AlternateContent xmlns:mc="http://schemas.openxmlformats.org/markup-compatibility/2006">
              <mc:Choice xmlns:v="urn:schemas-microsoft-com:vml" Requires="v">
                <p:oleObj spid="_x0000_s92200" name="Equation" r:id="rId9" imgW="1841500" imgH="482600" progId="Equation.DSMT4">
                  <p:embed/>
                </p:oleObj>
              </mc:Choice>
              <mc:Fallback>
                <p:oleObj name="Equation" r:id="rId9" imgW="1841500" imgH="482600" progId="Equation.DSMT4">
                  <p:embed/>
                  <p:pic>
                    <p:nvPicPr>
                      <p:cNvPr id="0"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53100" y="5568460"/>
                        <a:ext cx="2857500" cy="7472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 name="Rectangle 43"/>
          <p:cNvSpPr/>
          <p:nvPr/>
        </p:nvSpPr>
        <p:spPr>
          <a:xfrm>
            <a:off x="5334000" y="3906128"/>
            <a:ext cx="18288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2</a:t>
            </a:r>
            <a:endParaRPr lang="en-US" sz="1400" b="1" dirty="0"/>
          </a:p>
        </p:txBody>
      </p:sp>
      <p:sp>
        <p:nvSpPr>
          <p:cNvPr id="45" name="TextBox 44"/>
          <p:cNvSpPr txBox="1"/>
          <p:nvPr/>
        </p:nvSpPr>
        <p:spPr>
          <a:xfrm>
            <a:off x="5257800" y="4429110"/>
            <a:ext cx="3410036" cy="1077218"/>
          </a:xfrm>
          <a:prstGeom prst="rect">
            <a:avLst/>
          </a:prstGeom>
          <a:noFill/>
        </p:spPr>
        <p:txBody>
          <a:bodyPr wrap="square" rtlCol="0">
            <a:spAutoFit/>
          </a:bodyPr>
          <a:lstStyle/>
          <a:p>
            <a:r>
              <a:rPr lang="en-US" sz="1600" b="1" dirty="0" smtClean="0">
                <a:latin typeface="+mj-lt"/>
                <a:cs typeface="Times New Roman" pitchFamily="18" charset="0"/>
              </a:rPr>
              <a:t>where </a:t>
            </a:r>
            <a:r>
              <a:rPr lang="en-US" sz="1600" b="1" i="1" dirty="0" smtClean="0">
                <a:latin typeface="Times New Roman" pitchFamily="18" charset="0"/>
                <a:cs typeface="Times New Roman" pitchFamily="18" charset="0"/>
              </a:rPr>
              <a:t>m</a:t>
            </a:r>
            <a:r>
              <a:rPr lang="en-US" sz="1600" b="1" i="1" baseline="-25000" dirty="0" smtClean="0">
                <a:latin typeface="Times New Roman" pitchFamily="18" charset="0"/>
                <a:cs typeface="Times New Roman" pitchFamily="18" charset="0"/>
              </a:rPr>
              <a:t>238 </a:t>
            </a:r>
            <a:r>
              <a:rPr lang="en-US" sz="1600" b="1" dirty="0" smtClean="0">
                <a:latin typeface="+mj-lt"/>
              </a:rPr>
              <a:t> and </a:t>
            </a:r>
            <a:r>
              <a:rPr lang="en-US" sz="1600" b="1" i="1" dirty="0" smtClean="0">
                <a:latin typeface="Times New Roman" pitchFamily="18" charset="0"/>
                <a:cs typeface="Times New Roman" pitchFamily="18" charset="0"/>
              </a:rPr>
              <a:t>m</a:t>
            </a:r>
            <a:r>
              <a:rPr lang="en-US" sz="1600" b="1" i="1" baseline="-25000" dirty="0" smtClean="0">
                <a:latin typeface="Times New Roman" pitchFamily="18" charset="0"/>
                <a:cs typeface="Times New Roman" pitchFamily="18" charset="0"/>
              </a:rPr>
              <a:t>235</a:t>
            </a:r>
            <a:r>
              <a:rPr lang="en-US" sz="1600" b="1" i="1" dirty="0" smtClean="0">
                <a:latin typeface="Times New Roman" pitchFamily="18" charset="0"/>
                <a:cs typeface="Times New Roman" pitchFamily="18" charset="0"/>
              </a:rPr>
              <a:t>  </a:t>
            </a:r>
            <a:r>
              <a:rPr lang="en-US" sz="1600" b="1" dirty="0" smtClean="0">
                <a:latin typeface="+mj-lt"/>
              </a:rPr>
              <a:t>are the masses of  </a:t>
            </a:r>
            <a:r>
              <a:rPr lang="en-US" sz="1600" b="1" baseline="30000" dirty="0" smtClean="0">
                <a:solidFill>
                  <a:prstClr val="black"/>
                </a:solidFill>
                <a:latin typeface="Calibri"/>
              </a:rPr>
              <a:t>238</a:t>
            </a:r>
            <a:r>
              <a:rPr lang="en-US" sz="1600" b="1" dirty="0" smtClean="0">
                <a:solidFill>
                  <a:prstClr val="black"/>
                </a:solidFill>
                <a:latin typeface="Calibri"/>
              </a:rPr>
              <a:t>UF</a:t>
            </a:r>
            <a:r>
              <a:rPr lang="en-US" sz="1600" b="1" baseline="-25000" dirty="0" smtClean="0">
                <a:solidFill>
                  <a:prstClr val="black"/>
                </a:solidFill>
                <a:latin typeface="Calibri"/>
              </a:rPr>
              <a:t>6</a:t>
            </a:r>
            <a:r>
              <a:rPr lang="en-US" sz="1600" b="1" dirty="0" smtClean="0">
                <a:latin typeface="+mj-lt"/>
              </a:rPr>
              <a:t>  and </a:t>
            </a:r>
            <a:r>
              <a:rPr lang="en-US" sz="1600" b="1" baseline="30000" dirty="0" smtClean="0">
                <a:solidFill>
                  <a:prstClr val="black"/>
                </a:solidFill>
                <a:latin typeface="Calibri"/>
              </a:rPr>
              <a:t>235</a:t>
            </a:r>
            <a:r>
              <a:rPr lang="en-US" sz="1600" b="1" dirty="0" smtClean="0">
                <a:solidFill>
                  <a:prstClr val="black"/>
                </a:solidFill>
                <a:latin typeface="Calibri"/>
              </a:rPr>
              <a:t>UF</a:t>
            </a:r>
            <a:r>
              <a:rPr lang="en-US" sz="1600" b="1" baseline="-25000" dirty="0" smtClean="0">
                <a:solidFill>
                  <a:prstClr val="black"/>
                </a:solidFill>
                <a:latin typeface="Calibri"/>
              </a:rPr>
              <a:t>6</a:t>
            </a:r>
            <a:r>
              <a:rPr lang="en-US" sz="1600" b="1" dirty="0" smtClean="0">
                <a:solidFill>
                  <a:prstClr val="black"/>
                </a:solidFill>
                <a:latin typeface="Calibri"/>
              </a:rPr>
              <a:t>.  The increased frequency  of </a:t>
            </a:r>
            <a:r>
              <a:rPr lang="en-US" sz="1600" b="1" baseline="30000" dirty="0" smtClean="0">
                <a:solidFill>
                  <a:prstClr val="black"/>
                </a:solidFill>
                <a:latin typeface="Calibri"/>
              </a:rPr>
              <a:t>235</a:t>
            </a:r>
            <a:r>
              <a:rPr lang="en-US" sz="1600" b="1" dirty="0" smtClean="0">
                <a:solidFill>
                  <a:prstClr val="black"/>
                </a:solidFill>
                <a:latin typeface="Calibri"/>
              </a:rPr>
              <a:t>UF</a:t>
            </a:r>
            <a:r>
              <a:rPr lang="en-US" sz="1600" b="1" baseline="-25000" dirty="0" smtClean="0">
                <a:solidFill>
                  <a:prstClr val="black"/>
                </a:solidFill>
                <a:latin typeface="Calibri"/>
              </a:rPr>
              <a:t>6</a:t>
            </a:r>
            <a:r>
              <a:rPr lang="en-US" sz="1600" b="1" dirty="0" smtClean="0">
                <a:solidFill>
                  <a:prstClr val="black"/>
                </a:solidFill>
                <a:latin typeface="Calibri"/>
              </a:rPr>
              <a:t> passage defines the separation factor </a:t>
            </a:r>
            <a:endParaRPr lang="en-US" sz="1600" b="1" dirty="0">
              <a:latin typeface="+mj-lt"/>
            </a:endParaRPr>
          </a:p>
        </p:txBody>
      </p:sp>
      <p:graphicFrame>
        <p:nvGraphicFramePr>
          <p:cNvPr id="3079" name="Object 7"/>
          <p:cNvGraphicFramePr>
            <a:graphicFrameLocks noChangeAspect="1"/>
          </p:cNvGraphicFramePr>
          <p:nvPr/>
        </p:nvGraphicFramePr>
        <p:xfrm>
          <a:off x="7142872" y="5229664"/>
          <a:ext cx="254000" cy="228600"/>
        </p:xfrm>
        <a:graphic>
          <a:graphicData uri="http://schemas.openxmlformats.org/presentationml/2006/ole">
            <mc:AlternateContent xmlns:mc="http://schemas.openxmlformats.org/markup-compatibility/2006">
              <mc:Choice xmlns:v="urn:schemas-microsoft-com:vml" Requires="v">
                <p:oleObj spid="_x0000_s92201" name="Equation" r:id="rId11" imgW="152334" imgH="139639" progId="Equation.DSMT4">
                  <p:embed/>
                </p:oleObj>
              </mc:Choice>
              <mc:Fallback>
                <p:oleObj name="Equation" r:id="rId11" imgW="152334" imgH="139639" progId="Equation.DSMT4">
                  <p:embed/>
                  <p:pic>
                    <p:nvPicPr>
                      <p:cNvPr id="0"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42872" y="5229664"/>
                        <a:ext cx="2540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 name="Rectangle 46"/>
          <p:cNvSpPr/>
          <p:nvPr/>
        </p:nvSpPr>
        <p:spPr>
          <a:xfrm>
            <a:off x="5334000" y="5839264"/>
            <a:ext cx="18288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3</a:t>
            </a:r>
            <a:endParaRPr lang="en-US" sz="1400" b="1" dirty="0"/>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Gaseous Diffusion</a:t>
            </a:r>
            <a:br>
              <a:rPr lang="en-US" dirty="0" smtClean="0"/>
            </a:br>
            <a:r>
              <a:rPr lang="en-US" sz="1800" dirty="0" smtClean="0"/>
              <a:t>(5 of 5)</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27</a:t>
            </a:fld>
            <a:endParaRPr lang="en-US" dirty="0"/>
          </a:p>
        </p:txBody>
      </p:sp>
      <p:pic>
        <p:nvPicPr>
          <p:cNvPr id="28" name="Picture 27" descr="03S FuelCycleEnrichmentv2_Page_22.jpg"/>
          <p:cNvPicPr>
            <a:picLocks noGrp="1" noChangeAspect="1"/>
          </p:cNvPicPr>
          <p:nvPr isPhoto="1"/>
        </p:nvPicPr>
        <p:blipFill>
          <a:blip r:embed="rId3" cstate="print">
            <a:lum/>
          </a:blip>
          <a:srcRect l="5833" t="15556" r="8333" b="8889"/>
          <a:stretch>
            <a:fillRect/>
          </a:stretch>
        </p:blipFill>
        <p:spPr>
          <a:xfrm>
            <a:off x="685800" y="1143000"/>
            <a:ext cx="7848600" cy="5181600"/>
          </a:xfrm>
          <a:prstGeom prst="rect">
            <a:avLst/>
          </a:prstGeom>
          <a:noFill/>
          <a:ln>
            <a:noFill/>
          </a:ln>
        </p:spPr>
      </p:pic>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Gaseous Centrifuge</a:t>
            </a:r>
            <a:br>
              <a:rPr lang="en-US" dirty="0" smtClean="0"/>
            </a:br>
            <a:r>
              <a:rPr lang="en-US" sz="1600" dirty="0" smtClean="0"/>
              <a:t>(1 of 9)</a:t>
            </a:r>
            <a:endParaRPr lang="en-US" sz="1600"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28</a:t>
            </a:fld>
            <a:endParaRPr lang="en-US" dirty="0"/>
          </a:p>
        </p:txBody>
      </p:sp>
      <p:pic>
        <p:nvPicPr>
          <p:cNvPr id="5" name="Picture 4" descr="4-3 Centrifuge.png"/>
          <p:cNvPicPr>
            <a:picLocks noChangeAspect="1"/>
          </p:cNvPicPr>
          <p:nvPr/>
        </p:nvPicPr>
        <p:blipFill>
          <a:blip r:embed="rId3" cstate="print"/>
          <a:srcRect l="1838"/>
          <a:stretch>
            <a:fillRect/>
          </a:stretch>
        </p:blipFill>
        <p:spPr>
          <a:xfrm>
            <a:off x="533401" y="1295401"/>
            <a:ext cx="2643092" cy="3124199"/>
          </a:xfrm>
          <a:prstGeom prst="rect">
            <a:avLst/>
          </a:prstGeom>
          <a:ln>
            <a:solidFill>
              <a:schemeClr val="tx1"/>
            </a:solidFill>
          </a:ln>
        </p:spPr>
      </p:pic>
      <p:pic>
        <p:nvPicPr>
          <p:cNvPr id="9" name="Picture 8" descr="4-3 Iran Centrifuge.jpg"/>
          <p:cNvPicPr>
            <a:picLocks noChangeAspect="1"/>
          </p:cNvPicPr>
          <p:nvPr/>
        </p:nvPicPr>
        <p:blipFill>
          <a:blip r:embed="rId4" cstate="print"/>
          <a:stretch>
            <a:fillRect/>
          </a:stretch>
        </p:blipFill>
        <p:spPr>
          <a:xfrm>
            <a:off x="519332" y="4572000"/>
            <a:ext cx="2743200" cy="1847261"/>
          </a:xfrm>
          <a:prstGeom prst="rect">
            <a:avLst/>
          </a:prstGeom>
        </p:spPr>
      </p:pic>
      <p:sp>
        <p:nvSpPr>
          <p:cNvPr id="15" name="Content Placeholder 2"/>
          <p:cNvSpPr>
            <a:spLocks noGrp="1"/>
          </p:cNvSpPr>
          <p:nvPr>
            <p:ph idx="1"/>
          </p:nvPr>
        </p:nvSpPr>
        <p:spPr>
          <a:xfrm>
            <a:off x="3581400" y="1219200"/>
            <a:ext cx="5410200" cy="3048000"/>
          </a:xfrm>
        </p:spPr>
        <p:txBody>
          <a:bodyPr/>
          <a:lstStyle/>
          <a:p>
            <a:pPr>
              <a:lnSpc>
                <a:spcPts val="2000"/>
              </a:lnSpc>
            </a:pPr>
            <a:r>
              <a:rPr lang="en-US" sz="2000" dirty="0" smtClean="0"/>
              <a:t>Centrifugal acceleration created in a cylinder rotating at high speeds</a:t>
            </a:r>
          </a:p>
          <a:p>
            <a:pPr>
              <a:lnSpc>
                <a:spcPts val="2000"/>
              </a:lnSpc>
            </a:pPr>
            <a:r>
              <a:rPr lang="en-US" sz="2000" dirty="0" smtClean="0"/>
              <a:t>Rotation increases the concentration of </a:t>
            </a:r>
            <a:r>
              <a:rPr lang="en-US" sz="2000" baseline="30000" dirty="0" smtClean="0"/>
              <a:t>238</a:t>
            </a:r>
            <a:r>
              <a:rPr lang="en-US" sz="2000" dirty="0" smtClean="0"/>
              <a:t>UF</a:t>
            </a:r>
            <a:r>
              <a:rPr lang="en-US" sz="2000" baseline="-25000" dirty="0" smtClean="0"/>
              <a:t>6</a:t>
            </a:r>
            <a:r>
              <a:rPr lang="en-US" sz="2000" dirty="0" smtClean="0"/>
              <a:t> molecules near the cylinder walls; molecules forced downward by thermal gradients</a:t>
            </a:r>
          </a:p>
          <a:p>
            <a:pPr>
              <a:lnSpc>
                <a:spcPts val="2000"/>
              </a:lnSpc>
            </a:pPr>
            <a:r>
              <a:rPr lang="en-US" sz="2000" dirty="0" smtClean="0"/>
              <a:t>Higher separation factor and lower power consumption than most methods</a:t>
            </a:r>
          </a:p>
          <a:p>
            <a:pPr>
              <a:lnSpc>
                <a:spcPts val="2000"/>
              </a:lnSpc>
            </a:pPr>
            <a:r>
              <a:rPr lang="en-US" sz="2000" dirty="0" smtClean="0">
                <a:cs typeface="Arial" charset="0"/>
              </a:rPr>
              <a:t>US Enrichment Corporation  plans for gas centrifuge to replace gaseous diffusion when and if U.S. production resumes (Portsmouth)</a:t>
            </a:r>
            <a:endParaRPr lang="en-US" sz="2000" dirty="0" smtClean="0"/>
          </a:p>
        </p:txBody>
      </p:sp>
      <p:graphicFrame>
        <p:nvGraphicFramePr>
          <p:cNvPr id="7" name="Table 6"/>
          <p:cNvGraphicFramePr>
            <a:graphicFrameLocks noGrp="1"/>
          </p:cNvGraphicFramePr>
          <p:nvPr/>
        </p:nvGraphicFramePr>
        <p:xfrm>
          <a:off x="3581400" y="4572000"/>
          <a:ext cx="5257800" cy="1828800"/>
        </p:xfrm>
        <a:graphic>
          <a:graphicData uri="http://schemas.openxmlformats.org/drawingml/2006/table">
            <a:tbl>
              <a:tblPr/>
              <a:tblGrid>
                <a:gridCol w="1600200"/>
                <a:gridCol w="838200"/>
                <a:gridCol w="1447800"/>
                <a:gridCol w="1371600"/>
              </a:tblGrid>
              <a:tr h="0">
                <a:tc>
                  <a:txBody>
                    <a:bodyPr/>
                    <a:lstStyle/>
                    <a:p>
                      <a:pPr marL="0" marR="0" algn="ctr">
                        <a:spcBef>
                          <a:spcPts val="0"/>
                        </a:spcBef>
                        <a:spcAft>
                          <a:spcPts val="0"/>
                        </a:spcAft>
                      </a:pPr>
                      <a:r>
                        <a:rPr lang="en-US" sz="1500" b="1" dirty="0">
                          <a:latin typeface="+mj-lt"/>
                          <a:ea typeface="Calibri"/>
                          <a:cs typeface="Times New Roman"/>
                        </a:rPr>
                        <a:t>Material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500" b="1" dirty="0">
                          <a:latin typeface="+mj-lt"/>
                          <a:ea typeface="Calibri"/>
                          <a:cs typeface="Times New Roman"/>
                        </a:rPr>
                        <a:t>Density</a:t>
                      </a:r>
                    </a:p>
                    <a:p>
                      <a:pPr marL="0" marR="0" algn="ctr">
                        <a:spcBef>
                          <a:spcPts val="0"/>
                        </a:spcBef>
                        <a:spcAft>
                          <a:spcPts val="0"/>
                        </a:spcAft>
                      </a:pPr>
                      <a:r>
                        <a:rPr lang="en-US" sz="1500" b="1" dirty="0">
                          <a:latin typeface="+mj-lt"/>
                          <a:ea typeface="Calibri"/>
                          <a:cs typeface="Times New Roman"/>
                        </a:rPr>
                        <a:t>(kg/m3)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500" b="1">
                          <a:latin typeface="+mj-lt"/>
                          <a:ea typeface="Calibri"/>
                          <a:cs typeface="Times New Roman"/>
                        </a:rPr>
                        <a:t>Tensile Strength</a:t>
                      </a:r>
                    </a:p>
                    <a:p>
                      <a:pPr marL="0" marR="0" algn="ctr">
                        <a:spcBef>
                          <a:spcPts val="0"/>
                        </a:spcBef>
                        <a:spcAft>
                          <a:spcPts val="0"/>
                        </a:spcAft>
                      </a:pPr>
                      <a:r>
                        <a:rPr lang="en-US" sz="1500" b="1">
                          <a:latin typeface="+mj-lt"/>
                          <a:ea typeface="Calibri"/>
                          <a:cs typeface="Times New Roman"/>
                        </a:rPr>
                        <a:t>(MPa)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500" b="1" dirty="0" smtClean="0">
                          <a:latin typeface="+mj-lt"/>
                          <a:ea typeface="Calibri"/>
                          <a:cs typeface="Times New Roman"/>
                        </a:rPr>
                        <a:t>Max velocity </a:t>
                      </a:r>
                      <a:r>
                        <a:rPr lang="en-US" sz="1500" b="1" dirty="0">
                          <a:latin typeface="+mj-lt"/>
                          <a:ea typeface="Calibri"/>
                          <a:cs typeface="Times New Roman"/>
                        </a:rPr>
                        <a:t>(m/s)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spcBef>
                          <a:spcPts val="0"/>
                        </a:spcBef>
                        <a:spcAft>
                          <a:spcPts val="0"/>
                        </a:spcAft>
                      </a:pPr>
                      <a:r>
                        <a:rPr lang="en-US" sz="1500" b="1" dirty="0">
                          <a:latin typeface="+mj-lt"/>
                          <a:ea typeface="Calibri"/>
                          <a:cs typeface="Times New Roman"/>
                        </a:rPr>
                        <a:t>Aluminum alloys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500" b="1" dirty="0">
                          <a:latin typeface="+mj-lt"/>
                          <a:ea typeface="Calibri"/>
                          <a:cs typeface="Times New Roman"/>
                        </a:rPr>
                        <a:t>2,800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500" b="1">
                          <a:latin typeface="+mj-lt"/>
                          <a:ea typeface="Calibri"/>
                          <a:cs typeface="Times New Roman"/>
                        </a:rPr>
                        <a:t>448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500" b="1">
                          <a:latin typeface="+mj-lt"/>
                          <a:ea typeface="Calibri"/>
                          <a:cs typeface="Times New Roman"/>
                        </a:rPr>
                        <a:t>400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spcBef>
                          <a:spcPts val="0"/>
                        </a:spcBef>
                        <a:spcAft>
                          <a:spcPts val="0"/>
                        </a:spcAft>
                      </a:pPr>
                      <a:r>
                        <a:rPr lang="en-US" sz="1500" b="1" dirty="0">
                          <a:latin typeface="+mj-lt"/>
                          <a:ea typeface="Calibri"/>
                          <a:cs typeface="Times New Roman"/>
                        </a:rPr>
                        <a:t>High-tensile steel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500" b="1" dirty="0">
                          <a:latin typeface="+mj-lt"/>
                          <a:ea typeface="Calibri"/>
                          <a:cs typeface="Times New Roman"/>
                        </a:rPr>
                        <a:t>7,800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500" b="1">
                          <a:latin typeface="+mj-lt"/>
                          <a:ea typeface="Calibri"/>
                          <a:cs typeface="Times New Roman"/>
                        </a:rPr>
                        <a:t>1381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500" b="1">
                          <a:latin typeface="+mj-lt"/>
                          <a:ea typeface="Calibri"/>
                          <a:cs typeface="Times New Roman"/>
                        </a:rPr>
                        <a:t>421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spcBef>
                          <a:spcPts val="0"/>
                        </a:spcBef>
                        <a:spcAft>
                          <a:spcPts val="0"/>
                        </a:spcAft>
                      </a:pPr>
                      <a:r>
                        <a:rPr lang="en-US" sz="1500" b="1">
                          <a:latin typeface="+mj-lt"/>
                          <a:ea typeface="Calibri"/>
                          <a:cs typeface="Times New Roman"/>
                        </a:rPr>
                        <a:t>Titanium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500" b="1" dirty="0">
                          <a:latin typeface="+mj-lt"/>
                          <a:ea typeface="Calibri"/>
                          <a:cs typeface="Times New Roman"/>
                        </a:rPr>
                        <a:t>4,600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500" b="1" dirty="0">
                          <a:latin typeface="+mj-lt"/>
                          <a:ea typeface="Calibri"/>
                          <a:cs typeface="Times New Roman"/>
                        </a:rPr>
                        <a:t>897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500" b="1">
                          <a:latin typeface="+mj-lt"/>
                          <a:ea typeface="Calibri"/>
                          <a:cs typeface="Times New Roman"/>
                        </a:rPr>
                        <a:t>442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spcBef>
                          <a:spcPts val="0"/>
                        </a:spcBef>
                        <a:spcAft>
                          <a:spcPts val="0"/>
                        </a:spcAft>
                      </a:pPr>
                      <a:r>
                        <a:rPr lang="en-US" sz="1500" b="1">
                          <a:latin typeface="+mj-lt"/>
                          <a:ea typeface="Calibri"/>
                          <a:cs typeface="Times New Roman"/>
                        </a:rPr>
                        <a:t>Maraging steel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500" b="1" dirty="0">
                          <a:latin typeface="+mj-lt"/>
                          <a:ea typeface="Calibri"/>
                          <a:cs typeface="Times New Roman"/>
                        </a:rPr>
                        <a:t>7,800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500" b="1" dirty="0">
                          <a:latin typeface="+mj-lt"/>
                          <a:ea typeface="Calibri"/>
                          <a:cs typeface="Times New Roman"/>
                        </a:rPr>
                        <a:t>1932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500" b="1">
                          <a:latin typeface="+mj-lt"/>
                          <a:ea typeface="Calibri"/>
                          <a:cs typeface="Times New Roman"/>
                        </a:rPr>
                        <a:t>498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spcBef>
                          <a:spcPts val="0"/>
                        </a:spcBef>
                        <a:spcAft>
                          <a:spcPts val="0"/>
                        </a:spcAft>
                      </a:pPr>
                      <a:r>
                        <a:rPr lang="en-US" sz="1500" b="1" dirty="0">
                          <a:latin typeface="+mj-lt"/>
                          <a:ea typeface="Calibri"/>
                          <a:cs typeface="Times New Roman"/>
                        </a:rPr>
                        <a:t>Glass fiber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500" b="1">
                          <a:latin typeface="+mj-lt"/>
                          <a:ea typeface="Calibri"/>
                          <a:cs typeface="Times New Roman"/>
                        </a:rPr>
                        <a:t>1,800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500" b="1" dirty="0">
                          <a:latin typeface="+mj-lt"/>
                          <a:ea typeface="Calibri"/>
                          <a:cs typeface="Times New Roman"/>
                        </a:rPr>
                        <a:t>490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500" b="1" dirty="0">
                          <a:latin typeface="+mj-lt"/>
                          <a:ea typeface="Calibri"/>
                          <a:cs typeface="Times New Roman"/>
                        </a:rPr>
                        <a:t>522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spcBef>
                          <a:spcPts val="0"/>
                        </a:spcBef>
                        <a:spcAft>
                          <a:spcPts val="0"/>
                        </a:spcAft>
                      </a:pPr>
                      <a:r>
                        <a:rPr lang="en-US" sz="1500" b="1">
                          <a:latin typeface="+mj-lt"/>
                          <a:ea typeface="Calibri"/>
                          <a:cs typeface="Times New Roman"/>
                        </a:rPr>
                        <a:t>Carbon fiber/resin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500" b="1" dirty="0">
                          <a:latin typeface="+mj-lt"/>
                          <a:ea typeface="Calibri"/>
                          <a:cs typeface="Times New Roman"/>
                        </a:rPr>
                        <a:t>1,600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500" b="1" dirty="0">
                          <a:latin typeface="+mj-lt"/>
                          <a:ea typeface="Calibri"/>
                          <a:cs typeface="Times New Roman"/>
                        </a:rPr>
                        <a:t>829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500" b="1" dirty="0">
                          <a:latin typeface="+mj-lt"/>
                          <a:ea typeface="Calibri"/>
                          <a:cs typeface="Times New Roman"/>
                        </a:rPr>
                        <a:t>720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8" name="TextBox 7"/>
          <p:cNvSpPr txBox="1"/>
          <p:nvPr/>
        </p:nvSpPr>
        <p:spPr>
          <a:xfrm>
            <a:off x="4114800" y="4202668"/>
            <a:ext cx="4249305" cy="369332"/>
          </a:xfrm>
          <a:prstGeom prst="rect">
            <a:avLst/>
          </a:prstGeom>
          <a:noFill/>
        </p:spPr>
        <p:txBody>
          <a:bodyPr wrap="none" rtlCol="0">
            <a:spAutoFit/>
          </a:bodyPr>
          <a:lstStyle/>
          <a:p>
            <a:r>
              <a:rPr lang="en-US" b="1" dirty="0" smtClean="0">
                <a:latin typeface="+mj-lt"/>
              </a:rPr>
              <a:t>Modern centrifuge materials  (</a:t>
            </a:r>
            <a:r>
              <a:rPr lang="en-US" b="1" dirty="0" err="1" smtClean="0">
                <a:latin typeface="+mj-lt"/>
              </a:rPr>
              <a:t>Kokoski</a:t>
            </a:r>
            <a:r>
              <a:rPr lang="en-US" b="1" dirty="0" smtClean="0">
                <a:latin typeface="+mj-lt"/>
              </a:rPr>
              <a:t>, 44)</a:t>
            </a:r>
            <a:endParaRPr lang="en-US" b="1" dirty="0">
              <a:latin typeface="+mj-lt"/>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Better understand the nuclear fuel cycle</a:t>
            </a:r>
          </a:p>
          <a:p>
            <a:r>
              <a:rPr lang="en-US" dirty="0" smtClean="0"/>
              <a:t>Better understand the technical aspects of the pathways to uranium enrichment</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sz="1800" i="1" dirty="0" smtClean="0"/>
              <a:t>Note that much of the material cited for the different enrichment methods comes from “Nuclear Forensic Analysis” (2</a:t>
            </a:r>
            <a:r>
              <a:rPr lang="en-US" sz="1800" i="1" baseline="30000" dirty="0" smtClean="0"/>
              <a:t>nd</a:t>
            </a:r>
            <a:r>
              <a:rPr lang="en-US" sz="1800" i="1" dirty="0" smtClean="0"/>
              <a:t> Ed) by Moody, Grant, and </a:t>
            </a:r>
            <a:r>
              <a:rPr lang="en-US" sz="1800" i="1" dirty="0" err="1" smtClean="0"/>
              <a:t>Hutcheon</a:t>
            </a:r>
            <a:r>
              <a:rPr lang="en-US" sz="1800" i="1" dirty="0" smtClean="0"/>
              <a:t>.  This is a great book you may want to consider adding to your professional library.</a:t>
            </a:r>
            <a:endParaRPr lang="en-US" sz="1800" i="1"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2</a:t>
            </a:fld>
            <a:endParaRPr lang="en-US" dirty="0"/>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Gaseous Centrifuge</a:t>
            </a:r>
            <a:br>
              <a:rPr lang="en-US" dirty="0" smtClean="0"/>
            </a:br>
            <a:r>
              <a:rPr lang="en-US" sz="1600" dirty="0" smtClean="0"/>
              <a:t>(2 of 9)</a:t>
            </a:r>
            <a:endParaRPr lang="en-US" dirty="0"/>
          </a:p>
        </p:txBody>
      </p:sp>
      <p:sp>
        <p:nvSpPr>
          <p:cNvPr id="3" name="Content Placeholder 2"/>
          <p:cNvSpPr>
            <a:spLocks noGrp="1"/>
          </p:cNvSpPr>
          <p:nvPr>
            <p:ph idx="1"/>
          </p:nvPr>
        </p:nvSpPr>
        <p:spPr>
          <a:xfrm>
            <a:off x="305584" y="1143000"/>
            <a:ext cx="4723616" cy="5181600"/>
          </a:xfrm>
        </p:spPr>
        <p:txBody>
          <a:bodyPr/>
          <a:lstStyle/>
          <a:p>
            <a:r>
              <a:rPr lang="en-US" dirty="0" smtClean="0"/>
              <a:t>Separation factor for a 10cm centrifuge at 1000 rpm at 35 degrees Celsius:</a:t>
            </a:r>
          </a:p>
          <a:p>
            <a:endParaRPr lang="en-US" dirty="0" smtClean="0"/>
          </a:p>
          <a:p>
            <a:pPr>
              <a:buNone/>
            </a:pPr>
            <a:endParaRPr lang="en-US" dirty="0" smtClean="0"/>
          </a:p>
          <a:p>
            <a:endParaRPr lang="en-US" dirty="0" smtClean="0"/>
          </a:p>
          <a:p>
            <a:endParaRPr lang="en-US" dirty="0" smtClean="0"/>
          </a:p>
          <a:p>
            <a:endParaRPr lang="en-US" dirty="0" smtClean="0"/>
          </a:p>
          <a:p>
            <a:r>
              <a:rPr lang="en-US" dirty="0" smtClean="0"/>
              <a:t>So why hasn’t it replaced diffusion?</a:t>
            </a:r>
          </a:p>
          <a:p>
            <a:pPr lvl="1"/>
            <a:r>
              <a:rPr lang="en-US" dirty="0" smtClean="0"/>
              <a:t>Sunk costs / capital investment.</a:t>
            </a:r>
          </a:p>
          <a:p>
            <a:pPr lvl="1"/>
            <a:r>
              <a:rPr lang="en-US" dirty="0" smtClean="0"/>
              <a:t>Challenges with operating high-speed centrifuges, e.g. </a:t>
            </a:r>
          </a:p>
          <a:p>
            <a:pPr lvl="2"/>
            <a:r>
              <a:rPr lang="en-US" dirty="0" smtClean="0"/>
              <a:t>acceleration at 4x10</a:t>
            </a:r>
            <a:r>
              <a:rPr lang="en-US" baseline="30000" dirty="0" smtClean="0"/>
              <a:t>5</a:t>
            </a:r>
            <a:r>
              <a:rPr lang="en-US" dirty="0" smtClean="0"/>
              <a:t> gravity!</a:t>
            </a:r>
          </a:p>
          <a:p>
            <a:pPr lvl="2"/>
            <a:r>
              <a:rPr lang="en-US" dirty="0" smtClean="0"/>
              <a:t>seals</a:t>
            </a:r>
          </a:p>
          <a:p>
            <a:pPr lvl="2"/>
            <a:r>
              <a:rPr lang="en-US" dirty="0" smtClean="0"/>
              <a:t>rotating and accelerating</a:t>
            </a:r>
          </a:p>
          <a:p>
            <a:pPr lvl="1"/>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29</a:t>
            </a:fld>
            <a:endParaRPr lang="en-US" dirty="0"/>
          </a:p>
        </p:txBody>
      </p:sp>
      <p:pic>
        <p:nvPicPr>
          <p:cNvPr id="5" name="Picture 4" descr="03S FuelCycleEnrichmentv2_Page_23.jpg"/>
          <p:cNvPicPr>
            <a:picLocks noGrp="1" noChangeAspect="1"/>
          </p:cNvPicPr>
          <p:nvPr isPhoto="1"/>
        </p:nvPicPr>
        <p:blipFill>
          <a:blip r:embed="rId4" cstate="print">
            <a:lum/>
          </a:blip>
          <a:srcRect l="54167" t="17778" r="1667" b="13333"/>
          <a:stretch>
            <a:fillRect/>
          </a:stretch>
        </p:blipFill>
        <p:spPr>
          <a:xfrm>
            <a:off x="4800600" y="1167441"/>
            <a:ext cx="4343400" cy="5080959"/>
          </a:xfrm>
          <a:prstGeom prst="rect">
            <a:avLst/>
          </a:prstGeom>
          <a:noFill/>
          <a:ln>
            <a:noFill/>
          </a:ln>
        </p:spPr>
      </p:pic>
      <p:graphicFrame>
        <p:nvGraphicFramePr>
          <p:cNvPr id="6" name="Object 5"/>
          <p:cNvGraphicFramePr>
            <a:graphicFrameLocks noChangeAspect="1"/>
          </p:cNvGraphicFramePr>
          <p:nvPr/>
        </p:nvGraphicFramePr>
        <p:xfrm>
          <a:off x="538588" y="2209800"/>
          <a:ext cx="4190574" cy="1905000"/>
        </p:xfrm>
        <a:graphic>
          <a:graphicData uri="http://schemas.openxmlformats.org/presentationml/2006/ole">
            <mc:AlternateContent xmlns:mc="http://schemas.openxmlformats.org/markup-compatibility/2006">
              <mc:Choice xmlns:v="urn:schemas-microsoft-com:vml" Requires="v">
                <p:oleObj spid="_x0000_s155658" name="Equation" r:id="rId5" imgW="1676160" imgH="761760" progId="Equation.DSMT4">
                  <p:embed/>
                </p:oleObj>
              </mc:Choice>
              <mc:Fallback>
                <p:oleObj name="Equation" r:id="rId5" imgW="1676160" imgH="761760" progId="Equation.DSMT4">
                  <p:embed/>
                  <p:pic>
                    <p:nvPicPr>
                      <p:cNvPr id="0"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588" y="2209800"/>
                        <a:ext cx="4190574" cy="1905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76200"/>
            <a:ext cx="6629400" cy="914400"/>
          </a:xfrm>
        </p:spPr>
        <p:txBody>
          <a:bodyPr>
            <a:normAutofit/>
          </a:bodyPr>
          <a:lstStyle/>
          <a:p>
            <a:r>
              <a:rPr lang="en-US" dirty="0" smtClean="0"/>
              <a:t>Gaseous Centrifuge</a:t>
            </a:r>
            <a:br>
              <a:rPr lang="en-US" dirty="0" smtClean="0"/>
            </a:br>
            <a:r>
              <a:rPr lang="en-US" sz="1600" dirty="0" smtClean="0"/>
              <a:t>(3 of 9)</a:t>
            </a:r>
            <a:endParaRPr lang="en-US" sz="1600"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30</a:t>
            </a:fld>
            <a:endParaRPr lang="en-US" dirty="0"/>
          </a:p>
        </p:txBody>
      </p:sp>
      <p:sp>
        <p:nvSpPr>
          <p:cNvPr id="11" name="TextBox 10"/>
          <p:cNvSpPr txBox="1"/>
          <p:nvPr/>
        </p:nvSpPr>
        <p:spPr>
          <a:xfrm>
            <a:off x="228600" y="3928404"/>
            <a:ext cx="4419600" cy="584775"/>
          </a:xfrm>
          <a:prstGeom prst="rect">
            <a:avLst/>
          </a:prstGeom>
          <a:noFill/>
        </p:spPr>
        <p:txBody>
          <a:bodyPr wrap="square" rtlCol="0">
            <a:spAutoFit/>
          </a:bodyPr>
          <a:lstStyle/>
          <a:p>
            <a:r>
              <a:rPr lang="en-US" sz="1600" b="1" dirty="0" smtClean="0">
                <a:latin typeface="+mj-lt"/>
              </a:rPr>
              <a:t>The pressure gradient at a given point inside the centrifuge gives the force per unit volume of gas:</a:t>
            </a:r>
            <a:endParaRPr lang="en-US" sz="1600" b="1" dirty="0">
              <a:latin typeface="+mj-lt"/>
            </a:endParaRPr>
          </a:p>
        </p:txBody>
      </p:sp>
      <p:pic>
        <p:nvPicPr>
          <p:cNvPr id="7" name="Picture 6" descr="4-3 Centrifuge 2.png"/>
          <p:cNvPicPr>
            <a:picLocks noChangeAspect="1"/>
          </p:cNvPicPr>
          <p:nvPr/>
        </p:nvPicPr>
        <p:blipFill>
          <a:blip r:embed="rId4" cstate="print"/>
          <a:srcRect l="2279" r="2182"/>
          <a:stretch>
            <a:fillRect/>
          </a:stretch>
        </p:blipFill>
        <p:spPr>
          <a:xfrm>
            <a:off x="347003" y="1219200"/>
            <a:ext cx="3276601" cy="2574473"/>
          </a:xfrm>
          <a:prstGeom prst="rect">
            <a:avLst/>
          </a:prstGeom>
          <a:ln>
            <a:solidFill>
              <a:schemeClr val="tx1"/>
            </a:solidFill>
          </a:ln>
        </p:spPr>
      </p:pic>
      <p:graphicFrame>
        <p:nvGraphicFramePr>
          <p:cNvPr id="9" name="Object 2"/>
          <p:cNvGraphicFramePr>
            <a:graphicFrameLocks noChangeAspect="1"/>
          </p:cNvGraphicFramePr>
          <p:nvPr>
            <p:extLst>
              <p:ext uri="{D42A27DB-BD31-4B8C-83A1-F6EECF244321}">
                <p14:modId xmlns:p14="http://schemas.microsoft.com/office/powerpoint/2010/main" val="3714131008"/>
              </p:ext>
            </p:extLst>
          </p:nvPr>
        </p:nvGraphicFramePr>
        <p:xfrm>
          <a:off x="947079" y="4538004"/>
          <a:ext cx="847725" cy="639763"/>
        </p:xfrm>
        <a:graphic>
          <a:graphicData uri="http://schemas.openxmlformats.org/presentationml/2006/ole">
            <mc:AlternateContent xmlns:mc="http://schemas.openxmlformats.org/markup-compatibility/2006">
              <mc:Choice xmlns:v="urn:schemas-microsoft-com:vml" Requires="v">
                <p:oleObj spid="_x0000_s93263" name="Equation" r:id="rId5" imgW="520474" imgH="393529" progId="Equation.DSMT4">
                  <p:embed/>
                </p:oleObj>
              </mc:Choice>
              <mc:Fallback>
                <p:oleObj name="Equation" r:id="rId5" imgW="520474" imgH="393529" progId="Equation.DSMT4">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7079" y="4538004"/>
                        <a:ext cx="847725" cy="639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9"/>
          <p:cNvSpPr/>
          <p:nvPr/>
        </p:nvSpPr>
        <p:spPr>
          <a:xfrm>
            <a:off x="347004" y="4720567"/>
            <a:ext cx="18288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4</a:t>
            </a:r>
            <a:endParaRPr lang="en-US" sz="1400" b="1" dirty="0"/>
          </a:p>
        </p:txBody>
      </p:sp>
      <p:graphicFrame>
        <p:nvGraphicFramePr>
          <p:cNvPr id="37890" name="Object 2"/>
          <p:cNvGraphicFramePr>
            <a:graphicFrameLocks noChangeAspect="1"/>
          </p:cNvGraphicFramePr>
          <p:nvPr>
            <p:extLst>
              <p:ext uri="{D42A27DB-BD31-4B8C-83A1-F6EECF244321}">
                <p14:modId xmlns:p14="http://schemas.microsoft.com/office/powerpoint/2010/main" val="1546855947"/>
              </p:ext>
            </p:extLst>
          </p:nvPr>
        </p:nvGraphicFramePr>
        <p:xfrm>
          <a:off x="956604" y="6003706"/>
          <a:ext cx="1076325" cy="639762"/>
        </p:xfrm>
        <a:graphic>
          <a:graphicData uri="http://schemas.openxmlformats.org/presentationml/2006/ole">
            <mc:AlternateContent xmlns:mc="http://schemas.openxmlformats.org/markup-compatibility/2006">
              <mc:Choice xmlns:v="urn:schemas-microsoft-com:vml" Requires="v">
                <p:oleObj spid="_x0000_s93264" name="Equation" r:id="rId7" imgW="660113" imgH="393529" progId="Equation.DSMT4">
                  <p:embed/>
                </p:oleObj>
              </mc:Choice>
              <mc:Fallback>
                <p:oleObj name="Equation" r:id="rId7" imgW="660113" imgH="393529" progId="Equation.DSMT4">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6604" y="6003706"/>
                        <a:ext cx="1076325" cy="639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Rectangle 11"/>
          <p:cNvSpPr/>
          <p:nvPr/>
        </p:nvSpPr>
        <p:spPr>
          <a:xfrm>
            <a:off x="347004" y="6186268"/>
            <a:ext cx="18288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5</a:t>
            </a:r>
            <a:endParaRPr lang="en-US" sz="1400" b="1" dirty="0"/>
          </a:p>
        </p:txBody>
      </p:sp>
      <p:sp>
        <p:nvSpPr>
          <p:cNvPr id="13" name="TextBox 12"/>
          <p:cNvSpPr txBox="1"/>
          <p:nvPr/>
        </p:nvSpPr>
        <p:spPr>
          <a:xfrm>
            <a:off x="228600" y="5180595"/>
            <a:ext cx="4419600" cy="830997"/>
          </a:xfrm>
          <a:prstGeom prst="rect">
            <a:avLst/>
          </a:prstGeom>
          <a:noFill/>
        </p:spPr>
        <p:txBody>
          <a:bodyPr wrap="square" rtlCol="0">
            <a:spAutoFit/>
          </a:bodyPr>
          <a:lstStyle/>
          <a:p>
            <a:r>
              <a:rPr lang="en-US" sz="1600" b="1" dirty="0" smtClean="0">
                <a:latin typeface="+mj-lt"/>
              </a:rPr>
              <a:t>Substituting expressions for the centrifugal force and expressing volume as a function of mass and density yields, after substitution into       :</a:t>
            </a:r>
            <a:endParaRPr lang="en-US" sz="1600" b="1" dirty="0">
              <a:latin typeface="+mj-lt"/>
            </a:endParaRPr>
          </a:p>
        </p:txBody>
      </p:sp>
      <p:sp>
        <p:nvSpPr>
          <p:cNvPr id="14" name="TextBox 13"/>
          <p:cNvSpPr txBox="1"/>
          <p:nvPr/>
        </p:nvSpPr>
        <p:spPr>
          <a:xfrm>
            <a:off x="4724400" y="1337521"/>
            <a:ext cx="4419600" cy="584775"/>
          </a:xfrm>
          <a:prstGeom prst="rect">
            <a:avLst/>
          </a:prstGeom>
          <a:noFill/>
        </p:spPr>
        <p:txBody>
          <a:bodyPr wrap="square" rtlCol="0">
            <a:spAutoFit/>
          </a:bodyPr>
          <a:lstStyle/>
          <a:p>
            <a:r>
              <a:rPr lang="en-US" sz="1600" b="1" dirty="0" smtClean="0">
                <a:latin typeface="+mj-lt"/>
              </a:rPr>
              <a:t>Assuming an ideal gas, solve for                    and substitute into       :  </a:t>
            </a:r>
            <a:endParaRPr lang="en-US" sz="1600" b="1" dirty="0">
              <a:latin typeface="+mj-lt"/>
            </a:endParaRPr>
          </a:p>
        </p:txBody>
      </p:sp>
      <p:sp>
        <p:nvSpPr>
          <p:cNvPr id="15" name="Rectangle 14"/>
          <p:cNvSpPr/>
          <p:nvPr/>
        </p:nvSpPr>
        <p:spPr>
          <a:xfrm>
            <a:off x="3496996" y="5743136"/>
            <a:ext cx="18288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4</a:t>
            </a:r>
            <a:endParaRPr lang="en-US" sz="1400" b="1" dirty="0"/>
          </a:p>
        </p:txBody>
      </p:sp>
      <p:graphicFrame>
        <p:nvGraphicFramePr>
          <p:cNvPr id="16" name="Object 15"/>
          <p:cNvGraphicFramePr>
            <a:graphicFrameLocks noChangeAspect="1"/>
          </p:cNvGraphicFramePr>
          <p:nvPr/>
        </p:nvGraphicFramePr>
        <p:xfrm>
          <a:off x="7535820" y="1219200"/>
          <a:ext cx="769980" cy="568318"/>
        </p:xfrm>
        <a:graphic>
          <a:graphicData uri="http://schemas.openxmlformats.org/presentationml/2006/ole">
            <mc:AlternateContent xmlns:mc="http://schemas.openxmlformats.org/markup-compatibility/2006">
              <mc:Choice xmlns:v="urn:schemas-microsoft-com:vml" Requires="v">
                <p:oleObj spid="_x0000_s93265" name="Equation" r:id="rId9" imgW="533169" imgH="393529" progId="Equation.DSMT4">
                  <p:embed/>
                </p:oleObj>
              </mc:Choice>
              <mc:Fallback>
                <p:oleObj name="Equation" r:id="rId9" imgW="533169" imgH="393529" progId="Equation.DSMT4">
                  <p:embed/>
                  <p:pic>
                    <p:nvPicPr>
                      <p:cNvPr id="0"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35820" y="1219200"/>
                        <a:ext cx="769980" cy="5683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Rectangle 16"/>
          <p:cNvSpPr/>
          <p:nvPr/>
        </p:nvSpPr>
        <p:spPr>
          <a:xfrm>
            <a:off x="6099516" y="1635118"/>
            <a:ext cx="18288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5</a:t>
            </a:r>
            <a:endParaRPr lang="en-US" sz="1400" b="1" dirty="0"/>
          </a:p>
        </p:txBody>
      </p:sp>
      <p:graphicFrame>
        <p:nvGraphicFramePr>
          <p:cNvPr id="37892" name="Object 4"/>
          <p:cNvGraphicFramePr>
            <a:graphicFrameLocks noChangeAspect="1"/>
          </p:cNvGraphicFramePr>
          <p:nvPr/>
        </p:nvGraphicFramePr>
        <p:xfrm>
          <a:off x="5481637" y="1967132"/>
          <a:ext cx="1757363" cy="681038"/>
        </p:xfrm>
        <a:graphic>
          <a:graphicData uri="http://schemas.openxmlformats.org/presentationml/2006/ole">
            <mc:AlternateContent xmlns:mc="http://schemas.openxmlformats.org/markup-compatibility/2006">
              <mc:Choice xmlns:v="urn:schemas-microsoft-com:vml" Requires="v">
                <p:oleObj spid="_x0000_s93266" name="Equation" r:id="rId11" imgW="1079500" imgH="419100" progId="Equation.DSMT4">
                  <p:embed/>
                </p:oleObj>
              </mc:Choice>
              <mc:Fallback>
                <p:oleObj name="Equation" r:id="rId11" imgW="1079500" imgH="419100" progId="Equation.DSMT4">
                  <p:embed/>
                  <p:pic>
                    <p:nvPicPr>
                      <p:cNvPr id="0"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81637" y="1967132"/>
                        <a:ext cx="1757363" cy="681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9" name="Straight Connector 18"/>
          <p:cNvCxnSpPr/>
          <p:nvPr/>
        </p:nvCxnSpPr>
        <p:spPr>
          <a:xfrm rot="5400000">
            <a:off x="1734428" y="4000500"/>
            <a:ext cx="5715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710332" y="2743200"/>
            <a:ext cx="4419600" cy="338554"/>
          </a:xfrm>
          <a:prstGeom prst="rect">
            <a:avLst/>
          </a:prstGeom>
          <a:noFill/>
        </p:spPr>
        <p:txBody>
          <a:bodyPr wrap="square" rtlCol="0">
            <a:spAutoFit/>
          </a:bodyPr>
          <a:lstStyle/>
          <a:p>
            <a:r>
              <a:rPr lang="en-US" sz="1600" b="1" dirty="0" smtClean="0">
                <a:latin typeface="+mj-lt"/>
              </a:rPr>
              <a:t>And solving the above differential equation gives:</a:t>
            </a:r>
            <a:endParaRPr lang="en-US" sz="1600" b="1" dirty="0">
              <a:latin typeface="+mj-lt"/>
            </a:endParaRPr>
          </a:p>
        </p:txBody>
      </p:sp>
      <p:sp>
        <p:nvSpPr>
          <p:cNvPr id="24" name="Rectangle 23"/>
          <p:cNvSpPr/>
          <p:nvPr/>
        </p:nvSpPr>
        <p:spPr>
          <a:xfrm>
            <a:off x="4828736" y="2187524"/>
            <a:ext cx="18288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6</a:t>
            </a:r>
            <a:endParaRPr lang="en-US" sz="1400" b="1" dirty="0"/>
          </a:p>
        </p:txBody>
      </p:sp>
      <p:graphicFrame>
        <p:nvGraphicFramePr>
          <p:cNvPr id="37893" name="Object 5"/>
          <p:cNvGraphicFramePr>
            <a:graphicFrameLocks noChangeAspect="1"/>
          </p:cNvGraphicFramePr>
          <p:nvPr/>
        </p:nvGraphicFramePr>
        <p:xfrm>
          <a:off x="5414962" y="3178175"/>
          <a:ext cx="2357438" cy="784225"/>
        </p:xfrm>
        <a:graphic>
          <a:graphicData uri="http://schemas.openxmlformats.org/presentationml/2006/ole">
            <mc:AlternateContent xmlns:mc="http://schemas.openxmlformats.org/markup-compatibility/2006">
              <mc:Choice xmlns:v="urn:schemas-microsoft-com:vml" Requires="v">
                <p:oleObj spid="_x0000_s93267" name="Equation" r:id="rId13" imgW="1447172" imgH="482391" progId="Equation.DSMT4">
                  <p:embed/>
                </p:oleObj>
              </mc:Choice>
              <mc:Fallback>
                <p:oleObj name="Equation" r:id="rId13" imgW="1447172" imgH="482391" progId="Equation.DSMT4">
                  <p:embed/>
                  <p:pic>
                    <p:nvPicPr>
                      <p:cNvPr id="0" name="Picture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14962" y="3178175"/>
                        <a:ext cx="2357438" cy="784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 name="TextBox 25"/>
          <p:cNvSpPr txBox="1"/>
          <p:nvPr/>
        </p:nvSpPr>
        <p:spPr>
          <a:xfrm>
            <a:off x="4710332" y="4018914"/>
            <a:ext cx="4419600" cy="584775"/>
          </a:xfrm>
          <a:prstGeom prst="rect">
            <a:avLst/>
          </a:prstGeom>
          <a:noFill/>
        </p:spPr>
        <p:txBody>
          <a:bodyPr wrap="square" rtlCol="0">
            <a:spAutoFit/>
          </a:bodyPr>
          <a:lstStyle/>
          <a:p>
            <a:r>
              <a:rPr lang="en-US" sz="1600" b="1" dirty="0" smtClean="0">
                <a:latin typeface="+mj-lt"/>
              </a:rPr>
              <a:t>The separation factor is the ratio of partial pressures of the gases: </a:t>
            </a:r>
            <a:endParaRPr lang="en-US" sz="1600" b="1" dirty="0">
              <a:latin typeface="+mj-lt"/>
            </a:endParaRPr>
          </a:p>
        </p:txBody>
      </p:sp>
      <p:sp>
        <p:nvSpPr>
          <p:cNvPr id="27" name="Rectangle 26"/>
          <p:cNvSpPr/>
          <p:nvPr/>
        </p:nvSpPr>
        <p:spPr>
          <a:xfrm>
            <a:off x="4832252" y="3429000"/>
            <a:ext cx="18288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7</a:t>
            </a:r>
            <a:endParaRPr lang="en-US" sz="1400" b="1" dirty="0"/>
          </a:p>
        </p:txBody>
      </p:sp>
      <p:graphicFrame>
        <p:nvGraphicFramePr>
          <p:cNvPr id="37894" name="Object 6"/>
          <p:cNvGraphicFramePr>
            <a:graphicFrameLocks noChangeAspect="1"/>
          </p:cNvGraphicFramePr>
          <p:nvPr/>
        </p:nvGraphicFramePr>
        <p:xfrm>
          <a:off x="5486400" y="4676336"/>
          <a:ext cx="2605088" cy="784225"/>
        </p:xfrm>
        <a:graphic>
          <a:graphicData uri="http://schemas.openxmlformats.org/presentationml/2006/ole">
            <mc:AlternateContent xmlns:mc="http://schemas.openxmlformats.org/markup-compatibility/2006">
              <mc:Choice xmlns:v="urn:schemas-microsoft-com:vml" Requires="v">
                <p:oleObj spid="_x0000_s93268" name="Equation" r:id="rId15" imgW="1600200" imgH="482600" progId="Equation.DSMT4">
                  <p:embed/>
                </p:oleObj>
              </mc:Choice>
              <mc:Fallback>
                <p:oleObj name="Equation" r:id="rId15" imgW="1600200" imgH="482600" progId="Equation.DSMT4">
                  <p:embed/>
                  <p:pic>
                    <p:nvPicPr>
                      <p:cNvPr id="0" name="Picture 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86400" y="4676336"/>
                        <a:ext cx="2605088" cy="784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 name="Rectangle 28"/>
          <p:cNvSpPr/>
          <p:nvPr/>
        </p:nvSpPr>
        <p:spPr>
          <a:xfrm>
            <a:off x="4828736" y="4953000"/>
            <a:ext cx="18288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8</a:t>
            </a:r>
            <a:endParaRPr lang="en-US" sz="1400" b="1" dirty="0"/>
          </a:p>
        </p:txBody>
      </p:sp>
      <p:sp>
        <p:nvSpPr>
          <p:cNvPr id="30" name="TextBox 29"/>
          <p:cNvSpPr txBox="1"/>
          <p:nvPr/>
        </p:nvSpPr>
        <p:spPr>
          <a:xfrm>
            <a:off x="4710332" y="5601493"/>
            <a:ext cx="4419600" cy="584775"/>
          </a:xfrm>
          <a:prstGeom prst="rect">
            <a:avLst/>
          </a:prstGeom>
          <a:noFill/>
        </p:spPr>
        <p:txBody>
          <a:bodyPr wrap="square" rtlCol="0">
            <a:spAutoFit/>
          </a:bodyPr>
          <a:lstStyle/>
          <a:p>
            <a:r>
              <a:rPr lang="en-US" sz="1600" b="1" dirty="0" smtClean="0">
                <a:latin typeface="+mj-lt"/>
                <a:cs typeface="Times New Roman" pitchFamily="18" charset="0"/>
              </a:rPr>
              <a:t>where </a:t>
            </a:r>
            <a:r>
              <a:rPr lang="en-US" sz="1600" b="1" i="1" dirty="0" smtClean="0">
                <a:latin typeface="Times New Roman" pitchFamily="18" charset="0"/>
                <a:cs typeface="Times New Roman" pitchFamily="18" charset="0"/>
              </a:rPr>
              <a:t>m</a:t>
            </a:r>
            <a:r>
              <a:rPr lang="en-US" sz="1600" b="1" i="1" baseline="-25000" dirty="0" smtClean="0">
                <a:latin typeface="Times New Roman" pitchFamily="18" charset="0"/>
                <a:cs typeface="Times New Roman" pitchFamily="18" charset="0"/>
              </a:rPr>
              <a:t>238</a:t>
            </a:r>
            <a:r>
              <a:rPr lang="en-US" sz="1600" b="1" i="1" baseline="-25000" dirty="0" smtClean="0">
                <a:latin typeface="+mj-lt"/>
                <a:cs typeface="Times New Roman" pitchFamily="18" charset="0"/>
              </a:rPr>
              <a:t> </a:t>
            </a:r>
            <a:r>
              <a:rPr lang="en-US" sz="1600" b="1" dirty="0" smtClean="0">
                <a:latin typeface="+mj-lt"/>
              </a:rPr>
              <a:t> and</a:t>
            </a:r>
            <a:r>
              <a:rPr lang="en-US" sz="1600" b="1" dirty="0" smtClean="0">
                <a:latin typeface="Times New Roman" pitchFamily="18" charset="0"/>
                <a:cs typeface="Times New Roman" pitchFamily="18" charset="0"/>
              </a:rPr>
              <a:t> </a:t>
            </a:r>
            <a:r>
              <a:rPr lang="en-US" sz="1600" b="1" i="1" dirty="0" smtClean="0">
                <a:latin typeface="Times New Roman" pitchFamily="18" charset="0"/>
                <a:cs typeface="Times New Roman" pitchFamily="18" charset="0"/>
              </a:rPr>
              <a:t>m</a:t>
            </a:r>
            <a:r>
              <a:rPr lang="en-US" sz="1600" b="1" i="1" baseline="-25000" dirty="0" smtClean="0">
                <a:latin typeface="Times New Roman" pitchFamily="18" charset="0"/>
                <a:cs typeface="Times New Roman" pitchFamily="18" charset="0"/>
              </a:rPr>
              <a:t>235</a:t>
            </a:r>
            <a:r>
              <a:rPr lang="en-US" sz="1600" b="1" i="1" dirty="0" smtClean="0">
                <a:latin typeface="Times New Roman" pitchFamily="18" charset="0"/>
                <a:cs typeface="Times New Roman" pitchFamily="18" charset="0"/>
              </a:rPr>
              <a:t>  </a:t>
            </a:r>
            <a:r>
              <a:rPr lang="en-US" sz="1600" b="1" dirty="0" smtClean="0">
                <a:latin typeface="+mj-lt"/>
              </a:rPr>
              <a:t>are the masses of  </a:t>
            </a:r>
            <a:r>
              <a:rPr lang="en-US" sz="1600" b="1" baseline="30000" dirty="0" smtClean="0">
                <a:solidFill>
                  <a:prstClr val="black"/>
                </a:solidFill>
                <a:latin typeface="+mj-lt"/>
              </a:rPr>
              <a:t>238</a:t>
            </a:r>
            <a:r>
              <a:rPr lang="en-US" sz="1600" b="1" dirty="0" smtClean="0">
                <a:solidFill>
                  <a:prstClr val="black"/>
                </a:solidFill>
                <a:latin typeface="+mj-lt"/>
              </a:rPr>
              <a:t>UF</a:t>
            </a:r>
            <a:r>
              <a:rPr lang="en-US" sz="1600" b="1" baseline="-25000" dirty="0" smtClean="0">
                <a:solidFill>
                  <a:prstClr val="black"/>
                </a:solidFill>
                <a:latin typeface="+mj-lt"/>
              </a:rPr>
              <a:t>6</a:t>
            </a:r>
            <a:r>
              <a:rPr lang="en-US" sz="1600" b="1" dirty="0" smtClean="0">
                <a:latin typeface="+mj-lt"/>
              </a:rPr>
              <a:t>  and </a:t>
            </a:r>
            <a:r>
              <a:rPr lang="en-US" sz="1600" b="1" baseline="30000" dirty="0" smtClean="0">
                <a:solidFill>
                  <a:prstClr val="black"/>
                </a:solidFill>
                <a:latin typeface="+mj-lt"/>
              </a:rPr>
              <a:t>235</a:t>
            </a:r>
            <a:r>
              <a:rPr lang="en-US" sz="1600" b="1" dirty="0" smtClean="0">
                <a:solidFill>
                  <a:prstClr val="black"/>
                </a:solidFill>
                <a:latin typeface="+mj-lt"/>
              </a:rPr>
              <a:t>UF</a:t>
            </a:r>
            <a:r>
              <a:rPr lang="en-US" sz="1600" b="1" baseline="-25000" dirty="0" smtClean="0">
                <a:solidFill>
                  <a:prstClr val="black"/>
                </a:solidFill>
                <a:latin typeface="+mj-lt"/>
              </a:rPr>
              <a:t>6</a:t>
            </a:r>
            <a:r>
              <a:rPr lang="en-US" sz="1600" b="1" dirty="0" smtClean="0">
                <a:solidFill>
                  <a:prstClr val="black"/>
                </a:solidFill>
                <a:latin typeface="+mj-lt"/>
              </a:rPr>
              <a:t> and </a:t>
            </a:r>
            <a:endParaRPr lang="en-US" sz="1600" b="1" dirty="0">
              <a:latin typeface="+mj-lt"/>
            </a:endParaRPr>
          </a:p>
        </p:txBody>
      </p:sp>
      <p:graphicFrame>
        <p:nvGraphicFramePr>
          <p:cNvPr id="31" name="Object 30"/>
          <p:cNvGraphicFramePr>
            <a:graphicFrameLocks noChangeAspect="1"/>
          </p:cNvGraphicFramePr>
          <p:nvPr>
            <p:extLst>
              <p:ext uri="{D42A27DB-BD31-4B8C-83A1-F6EECF244321}">
                <p14:modId xmlns:p14="http://schemas.microsoft.com/office/powerpoint/2010/main" val="1766529601"/>
              </p:ext>
            </p:extLst>
          </p:nvPr>
        </p:nvGraphicFramePr>
        <p:xfrm>
          <a:off x="6081933" y="5909608"/>
          <a:ext cx="684130" cy="215107"/>
        </p:xfrm>
        <a:graphic>
          <a:graphicData uri="http://schemas.openxmlformats.org/presentationml/2006/ole">
            <mc:AlternateContent xmlns:mc="http://schemas.openxmlformats.org/markup-compatibility/2006">
              <mc:Choice xmlns:v="urn:schemas-microsoft-com:vml" Requires="v">
                <p:oleObj spid="_x0000_s93269" name="Equation" r:id="rId17" imgW="444307" imgH="139639" progId="Equation.DSMT4">
                  <p:embed/>
                </p:oleObj>
              </mc:Choice>
              <mc:Fallback>
                <p:oleObj name="Equation" r:id="rId17" imgW="444307" imgH="139639" progId="Equation.DSMT4">
                  <p:embed/>
                  <p:pic>
                    <p:nvPicPr>
                      <p:cNvPr id="0" name="Picture 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081933" y="5909608"/>
                        <a:ext cx="684130" cy="21510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Rounded Rectangle 2"/>
          <p:cNvSpPr/>
          <p:nvPr/>
        </p:nvSpPr>
        <p:spPr>
          <a:xfrm>
            <a:off x="5105400" y="6338668"/>
            <a:ext cx="3309424" cy="36693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rgbClr val="FFFF00"/>
                </a:solidFill>
                <a:effectLst>
                  <a:outerShdw blurRad="38100" dist="38100" dir="2700000" algn="tl">
                    <a:srgbClr val="000000">
                      <a:alpha val="43137"/>
                    </a:srgbClr>
                  </a:outerShdw>
                </a:effectLst>
              </a:rPr>
              <a:t>Full derivation (PDF) in course folder</a:t>
            </a:r>
            <a:endParaRPr lang="en-US" sz="1600" b="1" dirty="0">
              <a:solidFill>
                <a:srgbClr val="FFFF00"/>
              </a:solidFill>
              <a:effectLst>
                <a:outerShdw blurRad="38100" dist="38100" dir="2700000" algn="tl">
                  <a:srgbClr val="000000">
                    <a:alpha val="43137"/>
                  </a:srgbClr>
                </a:outerShdw>
              </a:effectLst>
            </a:endParaRP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extBox 12"/>
          <p:cNvSpPr txBox="1"/>
          <p:nvPr/>
        </p:nvSpPr>
        <p:spPr>
          <a:xfrm>
            <a:off x="2971800" y="5715000"/>
            <a:ext cx="5715000" cy="830997"/>
          </a:xfrm>
          <a:prstGeom prst="rect">
            <a:avLst/>
          </a:prstGeom>
          <a:noFill/>
        </p:spPr>
        <p:txBody>
          <a:bodyPr wrap="square" rtlCol="0">
            <a:spAutoFit/>
          </a:bodyPr>
          <a:lstStyle/>
          <a:p>
            <a:r>
              <a:rPr lang="en-US" sz="1600" b="1" dirty="0">
                <a:latin typeface="+mj-lt"/>
              </a:rPr>
              <a:t>In the early years (1940s and 1950s) the materials for centrifuge construction were limited to aluminum and steel and rotational speeds were limited to about 30,000 </a:t>
            </a:r>
            <a:r>
              <a:rPr lang="en-US" sz="1600" b="1" dirty="0" smtClean="0">
                <a:latin typeface="+mj-lt"/>
              </a:rPr>
              <a:t>RPM. </a:t>
            </a:r>
            <a:endParaRPr lang="en-US" sz="1600" b="1" dirty="0">
              <a:latin typeface="+mj-lt"/>
            </a:endParaRPr>
          </a:p>
        </p:txBody>
      </p:sp>
      <p:pic>
        <p:nvPicPr>
          <p:cNvPr id="5" name="Content Placeholder 4"/>
          <p:cNvPicPr>
            <a:picLocks noGrp="1" noChangeAspect="1"/>
          </p:cNvPicPr>
          <p:nvPr>
            <p:ph idx="1"/>
          </p:nvPr>
        </p:nvPicPr>
        <p:blipFill rotWithShape="1">
          <a:blip r:embed="rId4" cstate="print">
            <a:extLst>
              <a:ext uri="{28A0092B-C50C-407E-A947-70E740481C1C}">
                <a14:useLocalDpi xmlns:a14="http://schemas.microsoft.com/office/drawing/2010/main" val="0"/>
              </a:ext>
            </a:extLst>
          </a:blip>
          <a:srcRect t="12025" b="1817"/>
          <a:stretch/>
        </p:blipFill>
        <p:spPr>
          <a:xfrm>
            <a:off x="1667531" y="1466956"/>
            <a:ext cx="6257268" cy="4165937"/>
          </a:xfrm>
          <a:ln>
            <a:noFill/>
          </a:ln>
        </p:spPr>
      </p:pic>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31</a:t>
            </a:fld>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4233315291"/>
              </p:ext>
            </p:extLst>
          </p:nvPr>
        </p:nvGraphicFramePr>
        <p:xfrm>
          <a:off x="1066800" y="5638800"/>
          <a:ext cx="1676400" cy="969484"/>
        </p:xfrm>
        <a:graphic>
          <a:graphicData uri="http://schemas.openxmlformats.org/presentationml/2006/ole">
            <mc:AlternateContent xmlns:mc="http://schemas.openxmlformats.org/markup-compatibility/2006">
              <mc:Choice xmlns:v="urn:schemas-microsoft-com:vml" Requires="v">
                <p:oleObj spid="_x0000_s94219" name="Equation" r:id="rId5" imgW="1054080" imgH="609480" progId="Equation.DSMT4">
                  <p:embed/>
                </p:oleObj>
              </mc:Choice>
              <mc:Fallback>
                <p:oleObj name="Equation" r:id="rId5" imgW="1054080" imgH="609480" progId="Equation.DSMT4">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5638800"/>
                        <a:ext cx="1676400" cy="9694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ight Arrow 7"/>
          <p:cNvSpPr/>
          <p:nvPr/>
        </p:nvSpPr>
        <p:spPr>
          <a:xfrm rot="16200000">
            <a:off x="1649410" y="5002212"/>
            <a:ext cx="762001" cy="20637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p:cNvSpPr>
            <a:spLocks noGrp="1"/>
          </p:cNvSpPr>
          <p:nvPr>
            <p:ph type="title"/>
          </p:nvPr>
        </p:nvSpPr>
        <p:spPr/>
        <p:txBody>
          <a:bodyPr>
            <a:normAutofit/>
          </a:bodyPr>
          <a:lstStyle/>
          <a:p>
            <a:r>
              <a:rPr lang="en-US" dirty="0" smtClean="0"/>
              <a:t>Gaseous Centrifuge</a:t>
            </a:r>
            <a:br>
              <a:rPr lang="en-US" dirty="0" smtClean="0"/>
            </a:br>
            <a:r>
              <a:rPr lang="en-US" sz="1600" dirty="0" smtClean="0"/>
              <a:t>(4 of 9)</a:t>
            </a:r>
            <a:endParaRPr lang="en-US" sz="1600" dirty="0"/>
          </a:p>
        </p:txBody>
      </p:sp>
      <p:sp>
        <p:nvSpPr>
          <p:cNvPr id="17" name="TextBox 16"/>
          <p:cNvSpPr txBox="1"/>
          <p:nvPr/>
        </p:nvSpPr>
        <p:spPr>
          <a:xfrm>
            <a:off x="3305234" y="1275093"/>
            <a:ext cx="3171766" cy="338554"/>
          </a:xfrm>
          <a:prstGeom prst="rect">
            <a:avLst/>
          </a:prstGeom>
          <a:noFill/>
        </p:spPr>
        <p:txBody>
          <a:bodyPr wrap="none" rtlCol="0">
            <a:spAutoFit/>
          </a:bodyPr>
          <a:lstStyle/>
          <a:p>
            <a:r>
              <a:rPr lang="en-US" sz="1600" b="1" dirty="0" smtClean="0">
                <a:latin typeface="+mj-lt"/>
              </a:rPr>
              <a:t>Separation Factor vs. Rotation Rate</a:t>
            </a:r>
            <a:endParaRPr lang="en-US" sz="1600" b="1" dirty="0">
              <a:latin typeface="+mj-lt"/>
            </a:endParaRPr>
          </a:p>
        </p:txBody>
      </p:sp>
    </p:spTree>
    <p:extLst>
      <p:ext uri="{BB962C8B-B14F-4D97-AF65-F5344CB8AC3E}">
        <p14:creationId xmlns:p14="http://schemas.microsoft.com/office/powerpoint/2010/main" val="3413821491"/>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Gaseous Centrifuge</a:t>
            </a:r>
            <a:br>
              <a:rPr lang="en-US" dirty="0" smtClean="0"/>
            </a:br>
            <a:r>
              <a:rPr lang="en-US" sz="1600" dirty="0" smtClean="0"/>
              <a:t>(5 of 9)</a:t>
            </a:r>
            <a:endParaRPr lang="en-US" dirty="0"/>
          </a:p>
        </p:txBody>
      </p:sp>
      <p:sp>
        <p:nvSpPr>
          <p:cNvPr id="3" name="Content Placeholder 2"/>
          <p:cNvSpPr>
            <a:spLocks noGrp="1"/>
          </p:cNvSpPr>
          <p:nvPr>
            <p:ph idx="1"/>
          </p:nvPr>
        </p:nvSpPr>
        <p:spPr/>
        <p:txBody>
          <a:bodyPr/>
          <a:lstStyle/>
          <a:p>
            <a:r>
              <a:rPr lang="en-US" dirty="0" smtClean="0"/>
              <a:t>URENCO “A.Q. Kahn” Style Cascade—individually mounted, i.e. a single rotor in each casing</a:t>
            </a:r>
          </a:p>
          <a:p>
            <a:r>
              <a:rPr lang="en-US" dirty="0" smtClean="0"/>
              <a:t>Other facilities may put several rotors within each casing</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32</a:t>
            </a:fld>
            <a:endParaRPr lang="en-US" dirty="0"/>
          </a:p>
        </p:txBody>
      </p:sp>
      <p:pic>
        <p:nvPicPr>
          <p:cNvPr id="100354" name="Picture 2"/>
          <p:cNvPicPr>
            <a:picLocks noChangeAspect="1" noChangeArrowheads="1"/>
          </p:cNvPicPr>
          <p:nvPr/>
        </p:nvPicPr>
        <p:blipFill>
          <a:blip r:embed="rId3" cstate="print"/>
          <a:srcRect/>
          <a:stretch>
            <a:fillRect/>
          </a:stretch>
        </p:blipFill>
        <p:spPr bwMode="auto">
          <a:xfrm>
            <a:off x="2133600" y="3200400"/>
            <a:ext cx="5314950" cy="345617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Gaseous Centrifuge</a:t>
            </a:r>
            <a:br>
              <a:rPr lang="en-US" dirty="0" smtClean="0"/>
            </a:br>
            <a:r>
              <a:rPr lang="en-US" sz="1600" dirty="0" smtClean="0"/>
              <a:t>(6 of 9)</a:t>
            </a:r>
            <a:endParaRPr lang="en-US" dirty="0"/>
          </a:p>
        </p:txBody>
      </p:sp>
      <p:sp>
        <p:nvSpPr>
          <p:cNvPr id="3" name="Content Placeholder 2"/>
          <p:cNvSpPr>
            <a:spLocks noGrp="1"/>
          </p:cNvSpPr>
          <p:nvPr>
            <p:ph idx="1"/>
          </p:nvPr>
        </p:nvSpPr>
        <p:spPr/>
        <p:txBody>
          <a:bodyPr/>
          <a:lstStyle/>
          <a:p>
            <a:r>
              <a:rPr lang="en-US" dirty="0" smtClean="0"/>
              <a:t>U.S. Centrifuges</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33</a:t>
            </a:fld>
            <a:endParaRPr lang="en-US" dirty="0"/>
          </a:p>
        </p:txBody>
      </p:sp>
      <p:pic>
        <p:nvPicPr>
          <p:cNvPr id="101378" name="Picture 2"/>
          <p:cNvPicPr>
            <a:picLocks noChangeAspect="1" noChangeArrowheads="1"/>
          </p:cNvPicPr>
          <p:nvPr/>
        </p:nvPicPr>
        <p:blipFill>
          <a:blip r:embed="rId3" cstate="print"/>
          <a:srcRect r="65701"/>
          <a:stretch>
            <a:fillRect/>
          </a:stretch>
        </p:blipFill>
        <p:spPr bwMode="auto">
          <a:xfrm>
            <a:off x="533400" y="1600200"/>
            <a:ext cx="2819400" cy="4743332"/>
          </a:xfrm>
          <a:prstGeom prst="rect">
            <a:avLst/>
          </a:prstGeom>
          <a:noFill/>
          <a:ln w="9525">
            <a:noFill/>
            <a:miter lim="800000"/>
            <a:headEnd/>
            <a:tailEnd/>
          </a:ln>
        </p:spPr>
      </p:pic>
      <p:pic>
        <p:nvPicPr>
          <p:cNvPr id="6" name="Picture 5" descr="03S FuelCycleEnrichmentv2_Page_24.jpg"/>
          <p:cNvPicPr>
            <a:picLocks noGrp="1" noChangeAspect="1"/>
          </p:cNvPicPr>
          <p:nvPr isPhoto="1"/>
        </p:nvPicPr>
        <p:blipFill>
          <a:blip r:embed="rId4" cstate="print">
            <a:lum/>
          </a:blip>
          <a:srcRect l="45000" t="27778" r="10833" b="10000"/>
          <a:stretch>
            <a:fillRect/>
          </a:stretch>
        </p:blipFill>
        <p:spPr>
          <a:xfrm>
            <a:off x="4114800" y="1905000"/>
            <a:ext cx="4038600" cy="4267200"/>
          </a:xfrm>
          <a:prstGeom prst="rect">
            <a:avLst/>
          </a:prstGeom>
          <a:noFill/>
          <a:ln>
            <a:noFill/>
          </a:ln>
        </p:spPr>
      </p:pic>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Gaseous Centrifuge</a:t>
            </a:r>
            <a:br>
              <a:rPr lang="en-US" dirty="0" smtClean="0"/>
            </a:br>
            <a:r>
              <a:rPr lang="en-US" sz="1600" dirty="0" smtClean="0"/>
              <a:t>(7 of 9)</a:t>
            </a:r>
            <a:endParaRPr lang="en-US" dirty="0"/>
          </a:p>
        </p:txBody>
      </p:sp>
      <p:sp>
        <p:nvSpPr>
          <p:cNvPr id="3" name="Content Placeholder 2"/>
          <p:cNvSpPr>
            <a:spLocks noGrp="1"/>
          </p:cNvSpPr>
          <p:nvPr>
            <p:ph idx="1"/>
          </p:nvPr>
        </p:nvSpPr>
        <p:spPr/>
        <p:txBody>
          <a:bodyPr/>
          <a:lstStyle/>
          <a:p>
            <a:r>
              <a:rPr lang="en-US" dirty="0" smtClean="0"/>
              <a:t>U.S. Centrifuges</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34</a:t>
            </a:fld>
            <a:endParaRPr lang="en-US" dirty="0"/>
          </a:p>
        </p:txBody>
      </p:sp>
      <p:pic>
        <p:nvPicPr>
          <p:cNvPr id="102402" name="Picture 2"/>
          <p:cNvPicPr>
            <a:picLocks noChangeAspect="1" noChangeArrowheads="1"/>
          </p:cNvPicPr>
          <p:nvPr/>
        </p:nvPicPr>
        <p:blipFill>
          <a:blip r:embed="rId3" cstate="print"/>
          <a:srcRect/>
          <a:stretch>
            <a:fillRect/>
          </a:stretch>
        </p:blipFill>
        <p:spPr bwMode="auto">
          <a:xfrm>
            <a:off x="0" y="1729449"/>
            <a:ext cx="9067991" cy="42957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Gaseous Centrifuge</a:t>
            </a:r>
            <a:br>
              <a:rPr lang="en-US" dirty="0" smtClean="0"/>
            </a:br>
            <a:r>
              <a:rPr lang="en-US" sz="1600" dirty="0" smtClean="0"/>
              <a:t>(8 of 9)</a:t>
            </a:r>
            <a:endParaRPr lang="en-US" dirty="0"/>
          </a:p>
        </p:txBody>
      </p:sp>
      <p:sp>
        <p:nvSpPr>
          <p:cNvPr id="3" name="Content Placeholder 2"/>
          <p:cNvSpPr>
            <a:spLocks noGrp="1"/>
          </p:cNvSpPr>
          <p:nvPr>
            <p:ph idx="1"/>
          </p:nvPr>
        </p:nvSpPr>
        <p:spPr/>
        <p:txBody>
          <a:bodyPr/>
          <a:lstStyle/>
          <a:p>
            <a:r>
              <a:rPr lang="en-US" dirty="0" smtClean="0"/>
              <a:t>Russian Centrifuges</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35</a:t>
            </a:fld>
            <a:endParaRPr lang="en-US" dirty="0"/>
          </a:p>
        </p:txBody>
      </p:sp>
      <p:pic>
        <p:nvPicPr>
          <p:cNvPr id="103426" name="Picture 2"/>
          <p:cNvPicPr>
            <a:picLocks noChangeAspect="1" noChangeArrowheads="1"/>
          </p:cNvPicPr>
          <p:nvPr/>
        </p:nvPicPr>
        <p:blipFill>
          <a:blip r:embed="rId3" cstate="print"/>
          <a:srcRect/>
          <a:stretch>
            <a:fillRect/>
          </a:stretch>
        </p:blipFill>
        <p:spPr bwMode="auto">
          <a:xfrm>
            <a:off x="76200" y="1665032"/>
            <a:ext cx="8991600" cy="4464306"/>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Gaseous Centrifuge</a:t>
            </a:r>
            <a:br>
              <a:rPr lang="en-US" dirty="0" smtClean="0"/>
            </a:br>
            <a:r>
              <a:rPr lang="en-US" sz="1600" dirty="0" smtClean="0"/>
              <a:t>(9 of 9)</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36</a:t>
            </a:fld>
            <a:endParaRPr lang="en-US" dirty="0"/>
          </a:p>
        </p:txBody>
      </p:sp>
      <p:pic>
        <p:nvPicPr>
          <p:cNvPr id="5" name="Picture 4" descr="03S FuelCycleEnrichmentv2_Page_27.jpg"/>
          <p:cNvPicPr>
            <a:picLocks noGrp="1" noChangeAspect="1"/>
          </p:cNvPicPr>
          <p:nvPr isPhoto="1"/>
        </p:nvPicPr>
        <p:blipFill>
          <a:blip r:embed="rId3" cstate="print">
            <a:lum/>
          </a:blip>
          <a:srcRect t="16667"/>
          <a:stretch>
            <a:fillRect/>
          </a:stretch>
        </p:blipFill>
        <p:spPr>
          <a:xfrm>
            <a:off x="0" y="1143000"/>
            <a:ext cx="9144000" cy="5715000"/>
          </a:xfrm>
          <a:prstGeom prst="rect">
            <a:avLst/>
          </a:prstGeom>
          <a:noFill/>
          <a:ln>
            <a:noFill/>
          </a:ln>
        </p:spPr>
      </p:pic>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03S  Slide 7 Derivation - Gas Centrifuge Alpha_Page_1.jpg"/>
          <p:cNvPicPr>
            <a:picLocks noGrp="1" noChangeAspect="1"/>
          </p:cNvPicPr>
          <p:nvPr isPhoto="1"/>
        </p:nvPicPr>
        <p:blipFill>
          <a:blip r:embed="rId3" cstate="print">
            <a:lum/>
          </a:blip>
          <a:srcRect t="18889" b="3333"/>
          <a:stretch>
            <a:fillRect/>
          </a:stretch>
        </p:blipFill>
        <p:spPr>
          <a:xfrm>
            <a:off x="1371600" y="-2995"/>
            <a:ext cx="6234112" cy="6860995"/>
          </a:xfrm>
          <a:prstGeom prst="rect">
            <a:avLst/>
          </a:prstGeom>
          <a:noFill/>
          <a:ln>
            <a:noFill/>
          </a:ln>
        </p:spPr>
      </p:pic>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03S  Slide 7 Derivation - Gas Centrifuge Alpha_Page_2.jpg"/>
          <p:cNvPicPr>
            <a:picLocks noGrp="1" noChangeAspect="1"/>
          </p:cNvPicPr>
          <p:nvPr isPhoto="1"/>
        </p:nvPicPr>
        <p:blipFill>
          <a:blip r:embed="rId3" cstate="print">
            <a:lum/>
          </a:blip>
          <a:srcRect t="13333" b="4444"/>
          <a:stretch>
            <a:fillRect/>
          </a:stretch>
        </p:blipFill>
        <p:spPr>
          <a:xfrm>
            <a:off x="1573042" y="0"/>
            <a:ext cx="5894558" cy="6858000"/>
          </a:xfrm>
          <a:prstGeom prst="rect">
            <a:avLst/>
          </a:prstGeom>
          <a:noFill/>
          <a:ln>
            <a:noFill/>
          </a:ln>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Fuel Cycle: Weapons Specific</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3</a:t>
            </a:fld>
            <a:endParaRPr lang="en-US" dirty="0"/>
          </a:p>
        </p:txBody>
      </p:sp>
      <p:pic>
        <p:nvPicPr>
          <p:cNvPr id="96258" name="Picture 2"/>
          <p:cNvPicPr>
            <a:picLocks noChangeAspect="1" noChangeArrowheads="1"/>
          </p:cNvPicPr>
          <p:nvPr/>
        </p:nvPicPr>
        <p:blipFill>
          <a:blip r:embed="rId3" cstate="print"/>
          <a:srcRect/>
          <a:stretch>
            <a:fillRect/>
          </a:stretch>
        </p:blipFill>
        <p:spPr bwMode="auto">
          <a:xfrm>
            <a:off x="228600" y="1180808"/>
            <a:ext cx="8610600" cy="5334291"/>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Thermal Diffusion</a:t>
            </a:r>
            <a:endParaRPr lang="en-US" dirty="0"/>
          </a:p>
        </p:txBody>
      </p:sp>
      <p:sp>
        <p:nvSpPr>
          <p:cNvPr id="3" name="Content Placeholder 2"/>
          <p:cNvSpPr>
            <a:spLocks noGrp="1"/>
          </p:cNvSpPr>
          <p:nvPr>
            <p:ph idx="1"/>
          </p:nvPr>
        </p:nvSpPr>
        <p:spPr>
          <a:xfrm>
            <a:off x="305584" y="1447800"/>
            <a:ext cx="4571216" cy="5181600"/>
          </a:xfrm>
        </p:spPr>
        <p:txBody>
          <a:bodyPr/>
          <a:lstStyle/>
          <a:p>
            <a:r>
              <a:rPr lang="en-US" sz="2200" dirty="0"/>
              <a:t>UF</a:t>
            </a:r>
            <a:r>
              <a:rPr lang="en-US" sz="2200" baseline="-25000" dirty="0"/>
              <a:t>6</a:t>
            </a:r>
            <a:r>
              <a:rPr lang="en-US" sz="2200" dirty="0"/>
              <a:t> in liquid </a:t>
            </a:r>
            <a:r>
              <a:rPr lang="en-US" sz="2200" dirty="0" smtClean="0"/>
              <a:t>(or gas) state </a:t>
            </a:r>
            <a:r>
              <a:rPr lang="en-US" sz="2200" dirty="0"/>
              <a:t>subjected to </a:t>
            </a:r>
            <a:r>
              <a:rPr lang="en-US" sz="2200" dirty="0" smtClean="0"/>
              <a:t>large temperature  differences</a:t>
            </a:r>
          </a:p>
          <a:p>
            <a:r>
              <a:rPr lang="en-US" sz="2200" baseline="30000" dirty="0" smtClean="0"/>
              <a:t>235</a:t>
            </a:r>
            <a:r>
              <a:rPr lang="en-US" sz="2200" dirty="0" smtClean="0"/>
              <a:t>UF</a:t>
            </a:r>
            <a:r>
              <a:rPr lang="en-US" sz="2200" baseline="-25000" dirty="0" smtClean="0"/>
              <a:t>6</a:t>
            </a:r>
            <a:r>
              <a:rPr lang="en-US" sz="2200" dirty="0" smtClean="0"/>
              <a:t> tends </a:t>
            </a:r>
            <a:r>
              <a:rPr lang="en-US" sz="2200" dirty="0"/>
              <a:t>to concentrate at the hot wall </a:t>
            </a:r>
            <a:r>
              <a:rPr lang="en-US" sz="2200" dirty="0" smtClean="0"/>
              <a:t>and rise</a:t>
            </a:r>
            <a:endParaRPr lang="en-US" sz="2200" dirty="0"/>
          </a:p>
          <a:p>
            <a:r>
              <a:rPr lang="en-US" sz="2200" dirty="0"/>
              <a:t>Separation factor less than all other </a:t>
            </a:r>
            <a:r>
              <a:rPr lang="en-US" sz="2200" dirty="0" smtClean="0"/>
              <a:t>methods</a:t>
            </a:r>
            <a:r>
              <a:rPr lang="en-US" sz="2200" dirty="0"/>
              <a:t>, </a:t>
            </a:r>
            <a:r>
              <a:rPr lang="en-US" sz="2200" dirty="0">
                <a:cs typeface="Arial" charset="0"/>
              </a:rPr>
              <a:t>α</a:t>
            </a:r>
            <a:r>
              <a:rPr lang="en-US" sz="2200" dirty="0"/>
              <a:t> = </a:t>
            </a:r>
            <a:r>
              <a:rPr lang="en-US" sz="2200" dirty="0" smtClean="0"/>
              <a:t>1.0003</a:t>
            </a:r>
            <a:endParaRPr lang="en-US" sz="2200" dirty="0"/>
          </a:p>
          <a:p>
            <a:r>
              <a:rPr lang="en-US" sz="2200" dirty="0"/>
              <a:t>Method can only be used to achieve low </a:t>
            </a:r>
            <a:r>
              <a:rPr lang="en-US" sz="2200" dirty="0" smtClean="0"/>
              <a:t>enrichments</a:t>
            </a:r>
            <a:endParaRPr lang="en-US" sz="2200" dirty="0"/>
          </a:p>
          <a:p>
            <a:r>
              <a:rPr lang="en-US" sz="2200" dirty="0"/>
              <a:t>Used in 1944 to produce slightly enriched </a:t>
            </a:r>
            <a:r>
              <a:rPr lang="en-US" sz="2200" dirty="0" smtClean="0"/>
              <a:t>feed from </a:t>
            </a:r>
            <a:r>
              <a:rPr lang="en-US" sz="2200" dirty="0"/>
              <a:t>0.71 % to 0.9 % </a:t>
            </a:r>
            <a:endParaRPr lang="en-US" sz="2200" dirty="0" smtClean="0"/>
          </a:p>
          <a:p>
            <a:r>
              <a:rPr lang="en-US" sz="2200" dirty="0" smtClean="0"/>
              <a:t>No </a:t>
            </a:r>
            <a:r>
              <a:rPr lang="en-US" sz="2200" dirty="0"/>
              <a:t>large </a:t>
            </a:r>
            <a:r>
              <a:rPr lang="en-US" sz="2200" dirty="0" smtClean="0"/>
              <a:t>scale use </a:t>
            </a:r>
            <a:r>
              <a:rPr lang="en-US" sz="2200" dirty="0"/>
              <a:t>since then is </a:t>
            </a:r>
            <a:r>
              <a:rPr lang="en-US" sz="2200" dirty="0" smtClean="0"/>
              <a:t>known</a:t>
            </a:r>
            <a:endParaRPr lang="en-US" sz="2200" dirty="0"/>
          </a:p>
          <a:p>
            <a:endParaRPr lang="en-US" sz="2200"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39</a:t>
            </a:fld>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0830" y="1448178"/>
            <a:ext cx="3559770" cy="4571622"/>
          </a:xfrm>
          <a:prstGeom prst="rect">
            <a:avLst/>
          </a:prstGeom>
          <a:ln>
            <a:solidFill>
              <a:schemeClr val="tx1"/>
            </a:solidFill>
          </a:ln>
        </p:spPr>
      </p:pic>
    </p:spTree>
    <p:extLst>
      <p:ext uri="{BB962C8B-B14F-4D97-AF65-F5344CB8AC3E}">
        <p14:creationId xmlns:p14="http://schemas.microsoft.com/office/powerpoint/2010/main" val="4166346623"/>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
            <a:ext cx="7086600" cy="914400"/>
          </a:xfrm>
        </p:spPr>
        <p:txBody>
          <a:bodyPr>
            <a:normAutofit fontScale="90000"/>
          </a:bodyPr>
          <a:lstStyle/>
          <a:p>
            <a:r>
              <a:rPr lang="en-US" dirty="0" smtClean="0"/>
              <a:t>Electromagnetic Isotope Separation (EMIS)</a:t>
            </a:r>
            <a:br>
              <a:rPr lang="en-US" dirty="0" smtClean="0"/>
            </a:br>
            <a:r>
              <a:rPr lang="en-US" sz="1800" dirty="0" smtClean="0"/>
              <a:t>(1 of 5)</a:t>
            </a:r>
            <a:endParaRPr lang="en-US" sz="1800" dirty="0"/>
          </a:p>
        </p:txBody>
      </p:sp>
      <p:sp>
        <p:nvSpPr>
          <p:cNvPr id="3" name="Content Placeholder 2"/>
          <p:cNvSpPr>
            <a:spLocks noGrp="1"/>
          </p:cNvSpPr>
          <p:nvPr>
            <p:ph idx="1"/>
          </p:nvPr>
        </p:nvSpPr>
        <p:spPr>
          <a:xfrm>
            <a:off x="305584" y="1219200"/>
            <a:ext cx="4266416" cy="5181600"/>
          </a:xfrm>
        </p:spPr>
        <p:txBody>
          <a:bodyPr/>
          <a:lstStyle/>
          <a:p>
            <a:pPr eaLnBrk="1" hangingPunct="1"/>
            <a:r>
              <a:rPr lang="en-US" dirty="0"/>
              <a:t>First </a:t>
            </a:r>
            <a:r>
              <a:rPr lang="en-US" dirty="0" smtClean="0"/>
              <a:t>US </a:t>
            </a:r>
            <a:r>
              <a:rPr lang="en-US" dirty="0"/>
              <a:t>production </a:t>
            </a:r>
            <a:r>
              <a:rPr lang="en-US" dirty="0" smtClean="0"/>
              <a:t>process at Oak Ridge, TN (Y12 plant)</a:t>
            </a:r>
            <a:endParaRPr lang="en-US" dirty="0"/>
          </a:p>
          <a:p>
            <a:pPr lvl="1" eaLnBrk="1" hangingPunct="1"/>
            <a:r>
              <a:rPr lang="en-US" dirty="0" smtClean="0"/>
              <a:t>“Alpha” </a:t>
            </a:r>
            <a:r>
              <a:rPr lang="en-US" dirty="0"/>
              <a:t>machines </a:t>
            </a:r>
            <a:endParaRPr lang="en-US" dirty="0" smtClean="0"/>
          </a:p>
          <a:p>
            <a:pPr lvl="2" eaLnBrk="1" hangingPunct="1"/>
            <a:r>
              <a:rPr lang="en-US" dirty="0" smtClean="0"/>
              <a:t>Enriched </a:t>
            </a:r>
            <a:r>
              <a:rPr lang="en-US" dirty="0"/>
              <a:t>to 15</a:t>
            </a:r>
            <a:r>
              <a:rPr lang="en-US" dirty="0" smtClean="0"/>
              <a:t>%</a:t>
            </a:r>
          </a:p>
          <a:p>
            <a:pPr lvl="2" eaLnBrk="1" hangingPunct="1"/>
            <a:r>
              <a:rPr lang="en-US" dirty="0" smtClean="0"/>
              <a:t>Radius </a:t>
            </a:r>
            <a:r>
              <a:rPr lang="en-US" dirty="0"/>
              <a:t>of curvature of 4 </a:t>
            </a:r>
            <a:r>
              <a:rPr lang="en-US" dirty="0" smtClean="0"/>
              <a:t>feet</a:t>
            </a:r>
          </a:p>
          <a:p>
            <a:pPr lvl="2" eaLnBrk="1" hangingPunct="1"/>
            <a:r>
              <a:rPr lang="en-US" dirty="0" smtClean="0"/>
              <a:t>96 stages</a:t>
            </a:r>
            <a:endParaRPr lang="en-US" dirty="0"/>
          </a:p>
          <a:p>
            <a:pPr lvl="1" eaLnBrk="1" hangingPunct="1"/>
            <a:r>
              <a:rPr lang="en-US" dirty="0" smtClean="0"/>
              <a:t>“Beta” </a:t>
            </a:r>
            <a:r>
              <a:rPr lang="en-US" dirty="0"/>
              <a:t>machines </a:t>
            </a:r>
            <a:endParaRPr lang="en-US" dirty="0" smtClean="0"/>
          </a:p>
          <a:p>
            <a:pPr lvl="2" eaLnBrk="1" hangingPunct="1"/>
            <a:r>
              <a:rPr lang="en-US" dirty="0"/>
              <a:t>E</a:t>
            </a:r>
            <a:r>
              <a:rPr lang="en-US" dirty="0" smtClean="0"/>
              <a:t>nriched </a:t>
            </a:r>
            <a:r>
              <a:rPr lang="en-US" dirty="0"/>
              <a:t>from 15% to </a:t>
            </a:r>
            <a:r>
              <a:rPr lang="en-US" dirty="0" smtClean="0"/>
              <a:t>90</a:t>
            </a:r>
            <a:r>
              <a:rPr lang="en-US" dirty="0"/>
              <a:t>% </a:t>
            </a:r>
            <a:endParaRPr lang="en-US" dirty="0" smtClean="0"/>
          </a:p>
          <a:p>
            <a:pPr lvl="2" eaLnBrk="1" hangingPunct="1"/>
            <a:r>
              <a:rPr lang="en-US" dirty="0" smtClean="0"/>
              <a:t>Radius of curvature </a:t>
            </a:r>
            <a:r>
              <a:rPr lang="en-US" dirty="0"/>
              <a:t>of 2 </a:t>
            </a:r>
            <a:r>
              <a:rPr lang="en-US" dirty="0" smtClean="0"/>
              <a:t>feet</a:t>
            </a:r>
          </a:p>
          <a:p>
            <a:pPr lvl="2" eaLnBrk="1" hangingPunct="1"/>
            <a:r>
              <a:rPr lang="en-US" dirty="0" smtClean="0"/>
              <a:t>36 stages</a:t>
            </a:r>
            <a:endParaRPr lang="en-US" sz="2000" dirty="0" smtClean="0"/>
          </a:p>
          <a:p>
            <a:pPr eaLnBrk="1" hangingPunct="1"/>
            <a:r>
              <a:rPr lang="en-US" dirty="0" smtClean="0"/>
              <a:t>Old technology – why study?  </a:t>
            </a:r>
          </a:p>
          <a:p>
            <a:pPr lvl="1" eaLnBrk="1" hangingPunct="1"/>
            <a:r>
              <a:rPr lang="en-US" dirty="0" smtClean="0"/>
              <a:t>Iraq </a:t>
            </a:r>
            <a:r>
              <a:rPr lang="en-US" dirty="0"/>
              <a:t>clandestinely duplicated </a:t>
            </a:r>
            <a:br>
              <a:rPr lang="en-US" dirty="0"/>
            </a:br>
            <a:r>
              <a:rPr lang="en-US" dirty="0"/>
              <a:t>the 1944 Oak Ridge </a:t>
            </a:r>
            <a:r>
              <a:rPr lang="en-US" dirty="0" smtClean="0"/>
              <a:t>design</a:t>
            </a:r>
          </a:p>
          <a:p>
            <a:pPr lvl="1" eaLnBrk="1" hangingPunct="1"/>
            <a:r>
              <a:rPr lang="en-US" dirty="0" smtClean="0"/>
              <a:t>Other proliferators may replicate</a:t>
            </a:r>
            <a:endParaRPr lang="en-US" dirty="0"/>
          </a:p>
          <a:p>
            <a:pPr lvl="2" eaLnBrk="1" hangingPunct="1">
              <a:buFontTx/>
              <a:buNone/>
            </a:pPr>
            <a:endParaRPr lang="en-US" sz="2000" dirty="0"/>
          </a:p>
          <a:p>
            <a:pPr lvl="3" eaLnBrk="1" hangingPunct="1"/>
            <a:endParaRPr lang="en-US" sz="1050" dirty="0"/>
          </a:p>
          <a:p>
            <a:endParaRPr lang="en-US" sz="2800"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40</a:t>
            </a:fld>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3600" y="4540624"/>
            <a:ext cx="2819400" cy="1826971"/>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83146" y="1219200"/>
            <a:ext cx="2301688" cy="1779383"/>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90576" y="2137272"/>
            <a:ext cx="1477664" cy="1750962"/>
          </a:xfrm>
          <a:prstGeom prst="rect">
            <a:avLst/>
          </a:prstGeom>
        </p:spPr>
      </p:pic>
      <p:sp>
        <p:nvSpPr>
          <p:cNvPr id="11" name="TextBox 10"/>
          <p:cNvSpPr txBox="1"/>
          <p:nvPr/>
        </p:nvSpPr>
        <p:spPr>
          <a:xfrm>
            <a:off x="4913066" y="2982817"/>
            <a:ext cx="2131161" cy="292388"/>
          </a:xfrm>
          <a:prstGeom prst="rect">
            <a:avLst/>
          </a:prstGeom>
          <a:noFill/>
        </p:spPr>
        <p:txBody>
          <a:bodyPr wrap="none" rtlCol="0">
            <a:spAutoFit/>
          </a:bodyPr>
          <a:lstStyle/>
          <a:p>
            <a:r>
              <a:rPr lang="en-US" sz="1300" b="1" dirty="0" smtClean="0">
                <a:latin typeface="+mj-lt"/>
              </a:rPr>
              <a:t>Oak Ridge “Alpha” racetrack</a:t>
            </a:r>
            <a:endParaRPr lang="en-US" sz="1300" b="1" dirty="0">
              <a:latin typeface="+mj-lt"/>
            </a:endParaRPr>
          </a:p>
        </p:txBody>
      </p:sp>
      <p:sp>
        <p:nvSpPr>
          <p:cNvPr id="12" name="TextBox 11"/>
          <p:cNvSpPr txBox="1"/>
          <p:nvPr/>
        </p:nvSpPr>
        <p:spPr>
          <a:xfrm>
            <a:off x="7222832" y="3872206"/>
            <a:ext cx="1681551" cy="292388"/>
          </a:xfrm>
          <a:prstGeom prst="rect">
            <a:avLst/>
          </a:prstGeom>
          <a:noFill/>
        </p:spPr>
        <p:txBody>
          <a:bodyPr wrap="none" rtlCol="0">
            <a:spAutoFit/>
          </a:bodyPr>
          <a:lstStyle/>
          <a:p>
            <a:r>
              <a:rPr lang="en-US" sz="1300" b="1" dirty="0" smtClean="0">
                <a:latin typeface="+mj-lt"/>
              </a:rPr>
              <a:t>“Alpha” </a:t>
            </a:r>
            <a:r>
              <a:rPr lang="en-US" sz="1300" b="1" dirty="0" err="1" smtClean="0">
                <a:latin typeface="+mj-lt"/>
              </a:rPr>
              <a:t>calutron</a:t>
            </a:r>
            <a:r>
              <a:rPr lang="en-US" sz="1300" b="1" dirty="0" smtClean="0">
                <a:latin typeface="+mj-lt"/>
              </a:rPr>
              <a:t> tank</a:t>
            </a:r>
            <a:endParaRPr lang="en-US" sz="1300" b="1" dirty="0">
              <a:latin typeface="+mj-lt"/>
            </a:endParaRPr>
          </a:p>
        </p:txBody>
      </p:sp>
      <p:sp>
        <p:nvSpPr>
          <p:cNvPr id="13" name="TextBox 12"/>
          <p:cNvSpPr txBox="1"/>
          <p:nvPr/>
        </p:nvSpPr>
        <p:spPr>
          <a:xfrm>
            <a:off x="6245965" y="6357651"/>
            <a:ext cx="2107885" cy="292388"/>
          </a:xfrm>
          <a:prstGeom prst="rect">
            <a:avLst/>
          </a:prstGeom>
          <a:noFill/>
        </p:spPr>
        <p:txBody>
          <a:bodyPr wrap="none" rtlCol="0">
            <a:spAutoFit/>
          </a:bodyPr>
          <a:lstStyle/>
          <a:p>
            <a:r>
              <a:rPr lang="en-US" sz="1300" b="1" dirty="0" smtClean="0">
                <a:latin typeface="+mj-lt"/>
              </a:rPr>
              <a:t>Iraqi EMIS equipment, 1991</a:t>
            </a:r>
            <a:endParaRPr lang="en-US" sz="1300" b="1" dirty="0">
              <a:latin typeface="+mj-lt"/>
            </a:endParaRPr>
          </a:p>
        </p:txBody>
      </p:sp>
    </p:spTree>
    <p:extLst>
      <p:ext uri="{BB962C8B-B14F-4D97-AF65-F5344CB8AC3E}">
        <p14:creationId xmlns:p14="http://schemas.microsoft.com/office/powerpoint/2010/main" val="762508221"/>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
            <a:ext cx="7086600" cy="914400"/>
          </a:xfrm>
        </p:spPr>
        <p:txBody>
          <a:bodyPr>
            <a:normAutofit fontScale="90000"/>
          </a:bodyPr>
          <a:lstStyle/>
          <a:p>
            <a:r>
              <a:rPr lang="en-US" dirty="0" smtClean="0"/>
              <a:t>Electromagnetic Isotope Separation (EMIS)</a:t>
            </a:r>
            <a:br>
              <a:rPr lang="en-US" dirty="0" smtClean="0"/>
            </a:br>
            <a:r>
              <a:rPr lang="en-US" sz="1800" dirty="0" smtClean="0"/>
              <a:t>(2 of 5)</a:t>
            </a:r>
            <a:endParaRPr lang="en-US" sz="1800" dirty="0"/>
          </a:p>
        </p:txBody>
      </p:sp>
      <p:sp>
        <p:nvSpPr>
          <p:cNvPr id="3" name="Content Placeholder 2"/>
          <p:cNvSpPr>
            <a:spLocks noGrp="1"/>
          </p:cNvSpPr>
          <p:nvPr>
            <p:ph idx="1"/>
          </p:nvPr>
        </p:nvSpPr>
        <p:spPr>
          <a:xfrm>
            <a:off x="305584" y="1905000"/>
            <a:ext cx="4114016" cy="4419600"/>
          </a:xfrm>
        </p:spPr>
        <p:txBody>
          <a:bodyPr/>
          <a:lstStyle/>
          <a:p>
            <a:pPr eaLnBrk="1" hangingPunct="1">
              <a:lnSpc>
                <a:spcPct val="90000"/>
              </a:lnSpc>
            </a:pPr>
            <a:r>
              <a:rPr lang="en-US" sz="2000" dirty="0" smtClean="0"/>
              <a:t>Essentially </a:t>
            </a:r>
            <a:r>
              <a:rPr lang="en-US" sz="2000" dirty="0"/>
              <a:t>mass spectrometers</a:t>
            </a:r>
          </a:p>
          <a:p>
            <a:pPr eaLnBrk="1" hangingPunct="1">
              <a:lnSpc>
                <a:spcPct val="90000"/>
              </a:lnSpc>
            </a:pPr>
            <a:r>
              <a:rPr lang="en-US" sz="2000" dirty="0"/>
              <a:t>Ionized uranium atoms subjected to a magnetic field</a:t>
            </a:r>
          </a:p>
          <a:p>
            <a:pPr eaLnBrk="1" hangingPunct="1">
              <a:lnSpc>
                <a:spcPct val="90000"/>
              </a:lnSpc>
            </a:pPr>
            <a:r>
              <a:rPr lang="en-US" sz="2000" dirty="0"/>
              <a:t>Radius of curvature different for isotopes of different mass</a:t>
            </a:r>
          </a:p>
          <a:p>
            <a:pPr eaLnBrk="1" hangingPunct="1">
              <a:lnSpc>
                <a:spcPct val="90000"/>
              </a:lnSpc>
            </a:pPr>
            <a:r>
              <a:rPr lang="en-US" sz="2000" dirty="0"/>
              <a:t>Used by Manhattan project to produce 80% HEU for Little </a:t>
            </a:r>
            <a:r>
              <a:rPr lang="en-US" sz="2000" dirty="0" smtClean="0"/>
              <a:t>Boy</a:t>
            </a:r>
            <a:endParaRPr lang="en-US" sz="2000" dirty="0"/>
          </a:p>
          <a:p>
            <a:pPr eaLnBrk="1" hangingPunct="1">
              <a:lnSpc>
                <a:spcPct val="90000"/>
              </a:lnSpc>
            </a:pPr>
            <a:r>
              <a:rPr lang="en-US" sz="2000" dirty="0"/>
              <a:t>Few stages required (high stage separation factor</a:t>
            </a:r>
            <a:r>
              <a:rPr lang="en-US" sz="2000" dirty="0" smtClean="0"/>
              <a:t>)</a:t>
            </a:r>
          </a:p>
          <a:p>
            <a:pPr eaLnBrk="1" hangingPunct="1">
              <a:lnSpc>
                <a:spcPct val="90000"/>
              </a:lnSpc>
            </a:pPr>
            <a:r>
              <a:rPr lang="en-US" sz="2000" dirty="0" smtClean="0"/>
              <a:t>But many machines needed for each stage if you want a lot of material</a:t>
            </a:r>
            <a:endParaRPr lang="en-US" sz="2000" dirty="0"/>
          </a:p>
          <a:p>
            <a:pPr eaLnBrk="1" hangingPunct="1">
              <a:lnSpc>
                <a:spcPct val="90000"/>
              </a:lnSpc>
            </a:pPr>
            <a:r>
              <a:rPr lang="en-US" sz="2000" dirty="0"/>
              <a:t>Large electrical power required to  power the many electromagnets</a:t>
            </a:r>
          </a:p>
          <a:p>
            <a:pPr eaLnBrk="1" hangingPunct="1">
              <a:lnSpc>
                <a:spcPct val="90000"/>
              </a:lnSpc>
            </a:pPr>
            <a:r>
              <a:rPr lang="en-US" sz="2000" dirty="0"/>
              <a:t>Used by </a:t>
            </a:r>
            <a:r>
              <a:rPr lang="en-US" sz="2000" dirty="0" smtClean="0"/>
              <a:t>Iraq </a:t>
            </a:r>
            <a:r>
              <a:rPr lang="en-US" sz="2000" dirty="0"/>
              <a:t>prior to 1991</a:t>
            </a:r>
          </a:p>
          <a:p>
            <a:pPr lvl="2" eaLnBrk="1" hangingPunct="1">
              <a:buFontTx/>
              <a:buNone/>
            </a:pPr>
            <a:endParaRPr lang="en-US" sz="2000" dirty="0"/>
          </a:p>
          <a:p>
            <a:pPr lvl="3" eaLnBrk="1" hangingPunct="1"/>
            <a:endParaRPr lang="en-US" sz="2000" dirty="0"/>
          </a:p>
          <a:p>
            <a:endParaRPr lang="en-US" sz="2000"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41</a:t>
            </a:fld>
            <a:endParaRPr lang="en-US"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4114" t="8745" r="6361" b="6762"/>
          <a:stretch/>
        </p:blipFill>
        <p:spPr>
          <a:xfrm>
            <a:off x="4454417" y="1600200"/>
            <a:ext cx="4263914" cy="2926665"/>
          </a:xfrm>
          <a:prstGeom prst="rect">
            <a:avLst/>
          </a:prstGeom>
          <a:ln>
            <a:solidFill>
              <a:schemeClr val="tx1"/>
            </a:solidFill>
          </a:ln>
        </p:spPr>
      </p:pic>
      <p:sp>
        <p:nvSpPr>
          <p:cNvPr id="8" name="Rectangle 7"/>
          <p:cNvSpPr/>
          <p:nvPr/>
        </p:nvSpPr>
        <p:spPr>
          <a:xfrm>
            <a:off x="1600200" y="1371600"/>
            <a:ext cx="1407180" cy="424732"/>
          </a:xfrm>
          <a:prstGeom prst="rect">
            <a:avLst/>
          </a:prstGeom>
        </p:spPr>
        <p:txBody>
          <a:bodyPr wrap="none">
            <a:spAutoFit/>
          </a:bodyPr>
          <a:lstStyle/>
          <a:p>
            <a:pPr eaLnBrk="1" hangingPunct="1">
              <a:lnSpc>
                <a:spcPct val="90000"/>
              </a:lnSpc>
              <a:buFontTx/>
              <a:buNone/>
            </a:pPr>
            <a:r>
              <a:rPr lang="en-US" sz="2400" b="1" u="sng" dirty="0" err="1">
                <a:latin typeface="+mj-lt"/>
              </a:rPr>
              <a:t>Calutrons</a:t>
            </a:r>
            <a:endParaRPr lang="en-US" sz="2400" b="1" u="sng" dirty="0">
              <a:latin typeface="+mj-lt"/>
            </a:endParaRPr>
          </a:p>
        </p:txBody>
      </p:sp>
      <p:sp>
        <p:nvSpPr>
          <p:cNvPr id="9" name="Rounded Rectangle 8"/>
          <p:cNvSpPr/>
          <p:nvPr/>
        </p:nvSpPr>
        <p:spPr>
          <a:xfrm>
            <a:off x="5562600" y="5105400"/>
            <a:ext cx="2209800" cy="838200"/>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00"/>
                </a:solidFill>
                <a:effectLst>
                  <a:outerShdw blurRad="38100" dist="38100" dir="2700000" algn="tl">
                    <a:srgbClr val="000000">
                      <a:alpha val="43137"/>
                    </a:srgbClr>
                  </a:outerShdw>
                </a:effectLst>
              </a:rPr>
              <a:t>How about some physics? …</a:t>
            </a:r>
            <a:endParaRPr lang="en-US" b="1" dirty="0">
              <a:solidFill>
                <a:srgbClr val="FFFF00"/>
              </a:solidFill>
              <a:effectLst>
                <a:outerShdw blurRad="38100" dist="38100" dir="2700000" algn="tl">
                  <a:srgbClr val="000000">
                    <a:alpha val="43137"/>
                  </a:srgbClr>
                </a:outerShdw>
              </a:effectLst>
            </a:endParaRPr>
          </a:p>
        </p:txBody>
      </p:sp>
      <p:sp>
        <p:nvSpPr>
          <p:cNvPr id="10" name="TextBox 9"/>
          <p:cNvSpPr txBox="1"/>
          <p:nvPr/>
        </p:nvSpPr>
        <p:spPr>
          <a:xfrm>
            <a:off x="5606910" y="4584412"/>
            <a:ext cx="2089290" cy="292388"/>
          </a:xfrm>
          <a:prstGeom prst="rect">
            <a:avLst/>
          </a:prstGeom>
          <a:noFill/>
        </p:spPr>
        <p:txBody>
          <a:bodyPr wrap="none" rtlCol="0">
            <a:spAutoFit/>
          </a:bodyPr>
          <a:lstStyle/>
          <a:p>
            <a:r>
              <a:rPr lang="en-US" sz="1300" b="1" dirty="0" err="1" smtClean="0">
                <a:latin typeface="+mj-lt"/>
              </a:rPr>
              <a:t>Calutron</a:t>
            </a:r>
            <a:r>
              <a:rPr lang="en-US" sz="1300" b="1" dirty="0" smtClean="0">
                <a:latin typeface="+mj-lt"/>
              </a:rPr>
              <a:t> cartoon schematic</a:t>
            </a:r>
            <a:endParaRPr lang="en-US" sz="1300" b="1" dirty="0">
              <a:latin typeface="+mj-lt"/>
            </a:endParaRPr>
          </a:p>
        </p:txBody>
      </p:sp>
    </p:spTree>
    <p:extLst>
      <p:ext uri="{BB962C8B-B14F-4D97-AF65-F5344CB8AC3E}">
        <p14:creationId xmlns:p14="http://schemas.microsoft.com/office/powerpoint/2010/main" val="3348597077"/>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Electromagnetic Isotope Separation (EMIS)</a:t>
            </a:r>
            <a:br>
              <a:rPr lang="en-US" dirty="0" smtClean="0"/>
            </a:br>
            <a:r>
              <a:rPr lang="en-US" sz="1800" dirty="0" smtClean="0"/>
              <a:t>(3 of 5)</a:t>
            </a:r>
            <a:endParaRPr lang="en-US" dirty="0"/>
          </a:p>
        </p:txBody>
      </p:sp>
      <p:sp>
        <p:nvSpPr>
          <p:cNvPr id="3" name="Content Placeholder 2"/>
          <p:cNvSpPr>
            <a:spLocks noGrp="1"/>
          </p:cNvSpPr>
          <p:nvPr>
            <p:ph idx="1"/>
          </p:nvPr>
        </p:nvSpPr>
        <p:spPr>
          <a:xfrm>
            <a:off x="305584" y="1219200"/>
            <a:ext cx="2742416" cy="5181600"/>
          </a:xfrm>
        </p:spPr>
        <p:txBody>
          <a:bodyPr/>
          <a:lstStyle/>
          <a:p>
            <a:r>
              <a:rPr lang="en-US" dirty="0" smtClean="0"/>
              <a:t>Heat UCl4 to produce vapor</a:t>
            </a:r>
          </a:p>
          <a:p>
            <a:r>
              <a:rPr lang="en-US" dirty="0" smtClean="0"/>
              <a:t>Bombard with e</a:t>
            </a:r>
            <a:r>
              <a:rPr lang="en-US" baseline="30000" dirty="0" smtClean="0"/>
              <a:t>-</a:t>
            </a:r>
            <a:r>
              <a:rPr lang="en-US" dirty="0" smtClean="0"/>
              <a:t> to ionize</a:t>
            </a:r>
          </a:p>
          <a:p>
            <a:r>
              <a:rPr lang="en-US" dirty="0" smtClean="0"/>
              <a:t>Accelerate ions and pass through magnetic field</a:t>
            </a:r>
          </a:p>
          <a:p>
            <a:r>
              <a:rPr lang="en-US" dirty="0" smtClean="0"/>
              <a:t>Different mass ions follow different trajectories</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42</a:t>
            </a:fld>
            <a:endParaRPr lang="en-US" dirty="0"/>
          </a:p>
        </p:txBody>
      </p:sp>
      <p:pic>
        <p:nvPicPr>
          <p:cNvPr id="107522" name="Picture 2"/>
          <p:cNvPicPr>
            <a:picLocks noChangeAspect="1" noChangeArrowheads="1"/>
          </p:cNvPicPr>
          <p:nvPr/>
        </p:nvPicPr>
        <p:blipFill>
          <a:blip r:embed="rId3" cstate="print"/>
          <a:srcRect/>
          <a:stretch>
            <a:fillRect/>
          </a:stretch>
        </p:blipFill>
        <p:spPr bwMode="auto">
          <a:xfrm>
            <a:off x="3124200" y="1676400"/>
            <a:ext cx="5887435" cy="42862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prstClr val="black"/>
                </a:solidFill>
              </a:rPr>
              <a:t>Electromagnetic Isotope Separation (EMIS)</a:t>
            </a:r>
            <a:br>
              <a:rPr lang="en-US" dirty="0" smtClean="0">
                <a:solidFill>
                  <a:prstClr val="black"/>
                </a:solidFill>
              </a:rPr>
            </a:br>
            <a:r>
              <a:rPr lang="en-US" sz="1800" dirty="0" smtClean="0">
                <a:solidFill>
                  <a:prstClr val="black"/>
                </a:solidFill>
              </a:rPr>
              <a:t>(4 of 5)</a:t>
            </a:r>
            <a:endParaRPr lang="en-US" dirty="0"/>
          </a:p>
        </p:txBody>
      </p:sp>
      <p:sp>
        <p:nvSpPr>
          <p:cNvPr id="3" name="Content Placeholder 2"/>
          <p:cNvSpPr>
            <a:spLocks noGrp="1"/>
          </p:cNvSpPr>
          <p:nvPr>
            <p:ph idx="1"/>
          </p:nvPr>
        </p:nvSpPr>
        <p:spPr/>
        <p:txBody>
          <a:bodyPr/>
          <a:lstStyle/>
          <a:p>
            <a:r>
              <a:rPr lang="en-US" dirty="0" smtClean="0"/>
              <a:t>Very energy intensive (even more than gaseous diffusion) and inherently batch in nature</a:t>
            </a:r>
          </a:p>
          <a:p>
            <a:pPr lvl="1"/>
            <a:r>
              <a:rPr lang="en-US" dirty="0" smtClean="0"/>
              <a:t>You also need to periodically “tear down” and “clean” the machines</a:t>
            </a:r>
          </a:p>
          <a:p>
            <a:r>
              <a:rPr lang="en-US" dirty="0" smtClean="0"/>
              <a:t>Ionization and collection each batch less than 50% efficient</a:t>
            </a:r>
          </a:p>
          <a:p>
            <a:pPr lvl="1"/>
            <a:r>
              <a:rPr lang="en-US" dirty="0" smtClean="0"/>
              <a:t>Wasteful of material without time-consuming recovery operation</a:t>
            </a:r>
          </a:p>
          <a:p>
            <a:pPr lvl="1"/>
            <a:r>
              <a:rPr lang="en-US" dirty="0" smtClean="0"/>
              <a:t>Ionization is the least efficient process</a:t>
            </a:r>
          </a:p>
          <a:p>
            <a:pPr lvl="1"/>
            <a:r>
              <a:rPr lang="en-US" dirty="0" smtClean="0"/>
              <a:t>Increasing the beam current leads to space charge and separation of the ions which reduces separation</a:t>
            </a:r>
          </a:p>
          <a:p>
            <a:r>
              <a:rPr lang="en-US" dirty="0" smtClean="0"/>
              <a:t>Only two stages required but many elements per stage</a:t>
            </a:r>
          </a:p>
          <a:p>
            <a:pPr lvl="1"/>
            <a:r>
              <a:rPr lang="en-US" dirty="0" smtClean="0"/>
              <a:t>Beam current directly impacts both production rate and separation factor</a:t>
            </a:r>
          </a:p>
          <a:p>
            <a:r>
              <a:rPr lang="en-US" dirty="0" smtClean="0"/>
              <a:t>Used at some point by all official NWSs and by Iraq</a:t>
            </a:r>
          </a:p>
          <a:p>
            <a:r>
              <a:rPr lang="en-US" dirty="0" smtClean="0"/>
              <a:t>“</a:t>
            </a:r>
            <a:r>
              <a:rPr lang="en-US" dirty="0" err="1" smtClean="0"/>
              <a:t>Calutrons</a:t>
            </a:r>
            <a:r>
              <a:rPr lang="en-US" dirty="0" smtClean="0"/>
              <a:t>” names after UC Berkeley where development work was done</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43</a:t>
            </a:fld>
            <a:endParaRPr lang="en-US" dirty="0"/>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900" dirty="0">
                <a:solidFill>
                  <a:prstClr val="black"/>
                </a:solidFill>
              </a:rPr>
              <a:t>Electromagnetic Isotope Separation (EMIS)</a:t>
            </a:r>
            <a:br>
              <a:rPr lang="en-US" sz="2900" dirty="0">
                <a:solidFill>
                  <a:prstClr val="black"/>
                </a:solidFill>
              </a:rPr>
            </a:br>
            <a:r>
              <a:rPr lang="en-US" sz="1600" dirty="0" smtClean="0">
                <a:solidFill>
                  <a:prstClr val="black"/>
                </a:solidFill>
              </a:rPr>
              <a:t>(5 </a:t>
            </a:r>
            <a:r>
              <a:rPr lang="en-US" sz="1600" dirty="0">
                <a:solidFill>
                  <a:prstClr val="black"/>
                </a:solidFill>
              </a:rPr>
              <a:t>of </a:t>
            </a:r>
            <a:r>
              <a:rPr lang="en-US" sz="1600" dirty="0" smtClean="0">
                <a:solidFill>
                  <a:prstClr val="black"/>
                </a:solidFill>
              </a:rPr>
              <a:t>5)</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44</a:t>
            </a:fld>
            <a:endParaRPr lang="en-US" dirty="0"/>
          </a:p>
        </p:txBody>
      </p:sp>
      <p:pic>
        <p:nvPicPr>
          <p:cNvPr id="5" name="Picture 5" descr="electro3"/>
          <p:cNvPicPr>
            <a:picLocks noChangeAspect="1" noChangeArrowheads="1"/>
          </p:cNvPicPr>
          <p:nvPr/>
        </p:nvPicPr>
        <p:blipFill>
          <a:blip r:embed="rId4" cstate="print"/>
          <a:srcRect/>
          <a:stretch>
            <a:fillRect/>
          </a:stretch>
        </p:blipFill>
        <p:spPr bwMode="auto">
          <a:xfrm>
            <a:off x="228600" y="1143000"/>
            <a:ext cx="3281363" cy="4348889"/>
          </a:xfrm>
          <a:prstGeom prst="rect">
            <a:avLst/>
          </a:prstGeom>
          <a:noFill/>
          <a:ln w="9525">
            <a:noFill/>
            <a:miter lim="800000"/>
            <a:headEnd/>
            <a:tailEnd/>
          </a:ln>
        </p:spPr>
      </p:pic>
      <p:graphicFrame>
        <p:nvGraphicFramePr>
          <p:cNvPr id="7" name="Object 6"/>
          <p:cNvGraphicFramePr>
            <a:graphicFrameLocks noChangeAspect="1"/>
          </p:cNvGraphicFramePr>
          <p:nvPr>
            <p:extLst>
              <p:ext uri="{D42A27DB-BD31-4B8C-83A1-F6EECF244321}">
                <p14:modId xmlns:p14="http://schemas.microsoft.com/office/powerpoint/2010/main" val="2280163618"/>
              </p:ext>
            </p:extLst>
          </p:nvPr>
        </p:nvGraphicFramePr>
        <p:xfrm>
          <a:off x="4114800" y="2057400"/>
          <a:ext cx="1212850" cy="1528762"/>
        </p:xfrm>
        <a:graphic>
          <a:graphicData uri="http://schemas.openxmlformats.org/presentationml/2006/ole">
            <mc:AlternateContent xmlns:mc="http://schemas.openxmlformats.org/markup-compatibility/2006">
              <mc:Choice xmlns:v="urn:schemas-microsoft-com:vml" Requires="v">
                <p:oleObj spid="_x0000_s95261" name="Equation" r:id="rId5" imgW="825480" imgH="1041120" progId="Equation.DSMT4">
                  <p:embed/>
                </p:oleObj>
              </mc:Choice>
              <mc:Fallback>
                <p:oleObj name="Equation" r:id="rId5" imgW="825480" imgH="1041120" progId="Equation.DSMT4">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4800" y="2057400"/>
                        <a:ext cx="1212850" cy="1528762"/>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p:cNvSpPr txBox="1"/>
          <p:nvPr/>
        </p:nvSpPr>
        <p:spPr>
          <a:xfrm>
            <a:off x="5105400" y="1143000"/>
            <a:ext cx="2310041" cy="369332"/>
          </a:xfrm>
          <a:prstGeom prst="rect">
            <a:avLst/>
          </a:prstGeom>
          <a:noFill/>
        </p:spPr>
        <p:txBody>
          <a:bodyPr wrap="square" rtlCol="0">
            <a:spAutoFit/>
          </a:bodyPr>
          <a:lstStyle/>
          <a:p>
            <a:r>
              <a:rPr lang="en-US" b="1" u="sng" dirty="0" err="1" smtClean="0">
                <a:latin typeface="+mj-lt"/>
              </a:rPr>
              <a:t>Calutron</a:t>
            </a:r>
            <a:r>
              <a:rPr lang="en-US" b="1" u="sng" dirty="0" smtClean="0">
                <a:latin typeface="+mj-lt"/>
              </a:rPr>
              <a:t> Physics</a:t>
            </a:r>
            <a:endParaRPr lang="en-US" b="1" u="sng" dirty="0">
              <a:latin typeface="+mj-lt"/>
            </a:endParaRPr>
          </a:p>
        </p:txBody>
      </p:sp>
      <p:sp>
        <p:nvSpPr>
          <p:cNvPr id="9" name="TextBox 8"/>
          <p:cNvSpPr txBox="1"/>
          <p:nvPr/>
        </p:nvSpPr>
        <p:spPr>
          <a:xfrm>
            <a:off x="3505200" y="1467728"/>
            <a:ext cx="5562600" cy="584775"/>
          </a:xfrm>
          <a:prstGeom prst="rect">
            <a:avLst/>
          </a:prstGeom>
          <a:noFill/>
        </p:spPr>
        <p:txBody>
          <a:bodyPr wrap="square" rtlCol="0">
            <a:spAutoFit/>
          </a:bodyPr>
          <a:lstStyle/>
          <a:p>
            <a:r>
              <a:rPr lang="en-US" sz="1600" b="1" dirty="0" smtClean="0">
                <a:latin typeface="+mj-lt"/>
              </a:rPr>
              <a:t>The Lorentz force due to the magnetic field bends the uranium ions into circular </a:t>
            </a:r>
            <a:r>
              <a:rPr lang="en-US" sz="1600" b="1" dirty="0">
                <a:latin typeface="+mj-lt"/>
              </a:rPr>
              <a:t>paths of radii </a:t>
            </a:r>
            <a:r>
              <a:rPr lang="en-US" sz="1600" b="1" i="1" dirty="0">
                <a:latin typeface="Times New Roman" pitchFamily="18" charset="0"/>
                <a:cs typeface="Times New Roman" pitchFamily="18" charset="0"/>
              </a:rPr>
              <a:t>r</a:t>
            </a:r>
            <a:r>
              <a:rPr lang="en-US" sz="1600" b="1" dirty="0">
                <a:latin typeface="+mj-lt"/>
              </a:rPr>
              <a:t> according to their masses </a:t>
            </a:r>
            <a:r>
              <a:rPr lang="en-US" sz="1600" b="1" i="1" dirty="0" smtClean="0">
                <a:latin typeface="Times New Roman" pitchFamily="18" charset="0"/>
                <a:cs typeface="Times New Roman" pitchFamily="18" charset="0"/>
              </a:rPr>
              <a:t>m.  </a:t>
            </a:r>
            <a:endParaRPr lang="en-US" sz="1600" b="1" i="1" dirty="0">
              <a:latin typeface="Times New Roman" pitchFamily="18" charset="0"/>
              <a:cs typeface="Times New Roman" pitchFamily="18" charset="0"/>
            </a:endParaRPr>
          </a:p>
        </p:txBody>
      </p:sp>
      <p:sp>
        <p:nvSpPr>
          <p:cNvPr id="11" name="Rectangle 10"/>
          <p:cNvSpPr/>
          <p:nvPr/>
        </p:nvSpPr>
        <p:spPr>
          <a:xfrm>
            <a:off x="3649980" y="3135630"/>
            <a:ext cx="18288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9</a:t>
            </a:r>
            <a:endParaRPr lang="en-US" sz="1400" b="1" dirty="0"/>
          </a:p>
        </p:txBody>
      </p:sp>
      <p:sp>
        <p:nvSpPr>
          <p:cNvPr id="12" name="TextBox 11"/>
          <p:cNvSpPr txBox="1"/>
          <p:nvPr/>
        </p:nvSpPr>
        <p:spPr>
          <a:xfrm>
            <a:off x="3509963" y="3634740"/>
            <a:ext cx="5557837" cy="338554"/>
          </a:xfrm>
          <a:prstGeom prst="rect">
            <a:avLst/>
          </a:prstGeom>
          <a:noFill/>
        </p:spPr>
        <p:txBody>
          <a:bodyPr wrap="square" rtlCol="0">
            <a:spAutoFit/>
          </a:bodyPr>
          <a:lstStyle/>
          <a:p>
            <a:r>
              <a:rPr lang="en-US" sz="1600" b="1" dirty="0" smtClean="0">
                <a:latin typeface="+mj-lt"/>
              </a:rPr>
              <a:t>To find ion velocity, apply the work-energy theorem</a:t>
            </a:r>
            <a:endParaRPr lang="en-US" sz="1600" b="1" i="1" dirty="0">
              <a:latin typeface="Times New Roman" pitchFamily="18" charset="0"/>
              <a:cs typeface="Times New Roman" pitchFamily="18" charset="0"/>
            </a:endParaRPr>
          </a:p>
        </p:txBody>
      </p:sp>
      <p:graphicFrame>
        <p:nvGraphicFramePr>
          <p:cNvPr id="13" name="Object 12"/>
          <p:cNvGraphicFramePr>
            <a:graphicFrameLocks noChangeAspect="1"/>
          </p:cNvGraphicFramePr>
          <p:nvPr>
            <p:extLst>
              <p:ext uri="{D42A27DB-BD31-4B8C-83A1-F6EECF244321}">
                <p14:modId xmlns:p14="http://schemas.microsoft.com/office/powerpoint/2010/main" val="977992742"/>
              </p:ext>
            </p:extLst>
          </p:nvPr>
        </p:nvGraphicFramePr>
        <p:xfrm>
          <a:off x="4191000" y="4027170"/>
          <a:ext cx="990600" cy="1493837"/>
        </p:xfrm>
        <a:graphic>
          <a:graphicData uri="http://schemas.openxmlformats.org/presentationml/2006/ole">
            <mc:AlternateContent xmlns:mc="http://schemas.openxmlformats.org/markup-compatibility/2006">
              <mc:Choice xmlns:v="urn:schemas-microsoft-com:vml" Requires="v">
                <p:oleObj spid="_x0000_s95262" name="Equation" r:id="rId7" imgW="672840" imgH="1015920" progId="Equation.DSMT4">
                  <p:embed/>
                </p:oleObj>
              </mc:Choice>
              <mc:Fallback>
                <p:oleObj name="Equation" r:id="rId7" imgW="672840" imgH="1015920" progId="Equation.DSMT4">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1000" y="4027170"/>
                        <a:ext cx="990600" cy="1493837"/>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Rectangle 13"/>
          <p:cNvSpPr/>
          <p:nvPr/>
        </p:nvSpPr>
        <p:spPr>
          <a:xfrm>
            <a:off x="3581400" y="5093970"/>
            <a:ext cx="36576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10</a:t>
            </a:r>
            <a:endParaRPr lang="en-US" sz="1400" b="1" dirty="0"/>
          </a:p>
        </p:txBody>
      </p:sp>
      <p:sp>
        <p:nvSpPr>
          <p:cNvPr id="15" name="TextBox 14"/>
          <p:cNvSpPr txBox="1"/>
          <p:nvPr/>
        </p:nvSpPr>
        <p:spPr>
          <a:xfrm>
            <a:off x="3509963" y="5551170"/>
            <a:ext cx="5557837" cy="338554"/>
          </a:xfrm>
          <a:prstGeom prst="rect">
            <a:avLst/>
          </a:prstGeom>
          <a:noFill/>
        </p:spPr>
        <p:txBody>
          <a:bodyPr wrap="square" rtlCol="0">
            <a:spAutoFit/>
          </a:bodyPr>
          <a:lstStyle/>
          <a:p>
            <a:r>
              <a:rPr lang="en-US" sz="1600" b="1" dirty="0" smtClean="0">
                <a:latin typeface="+mj-lt"/>
              </a:rPr>
              <a:t>And substituting            into  </a:t>
            </a:r>
            <a:endParaRPr lang="en-US" sz="1600" b="1" i="1" dirty="0">
              <a:latin typeface="Times New Roman" pitchFamily="18" charset="0"/>
              <a:cs typeface="Times New Roman" pitchFamily="18" charset="0"/>
            </a:endParaRPr>
          </a:p>
        </p:txBody>
      </p:sp>
      <p:sp>
        <p:nvSpPr>
          <p:cNvPr id="16" name="Rectangle 15"/>
          <p:cNvSpPr/>
          <p:nvPr/>
        </p:nvSpPr>
        <p:spPr>
          <a:xfrm>
            <a:off x="5086350" y="5627370"/>
            <a:ext cx="36576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10</a:t>
            </a:r>
            <a:endParaRPr lang="en-US" sz="1400" b="1" dirty="0"/>
          </a:p>
        </p:txBody>
      </p:sp>
      <p:sp>
        <p:nvSpPr>
          <p:cNvPr id="17" name="Rectangle 16"/>
          <p:cNvSpPr/>
          <p:nvPr/>
        </p:nvSpPr>
        <p:spPr>
          <a:xfrm>
            <a:off x="5943600" y="5619750"/>
            <a:ext cx="18288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9</a:t>
            </a:r>
            <a:endParaRPr lang="en-US" sz="1400" b="1" dirty="0"/>
          </a:p>
        </p:txBody>
      </p:sp>
      <p:graphicFrame>
        <p:nvGraphicFramePr>
          <p:cNvPr id="18" name="Object 17"/>
          <p:cNvGraphicFramePr>
            <a:graphicFrameLocks noChangeAspect="1"/>
          </p:cNvGraphicFramePr>
          <p:nvPr>
            <p:extLst>
              <p:ext uri="{D42A27DB-BD31-4B8C-83A1-F6EECF244321}">
                <p14:modId xmlns:p14="http://schemas.microsoft.com/office/powerpoint/2010/main" val="237467067"/>
              </p:ext>
            </p:extLst>
          </p:nvPr>
        </p:nvGraphicFramePr>
        <p:xfrm>
          <a:off x="4204755" y="5955030"/>
          <a:ext cx="1281645" cy="688291"/>
        </p:xfrm>
        <a:graphic>
          <a:graphicData uri="http://schemas.openxmlformats.org/presentationml/2006/ole">
            <mc:AlternateContent xmlns:mc="http://schemas.openxmlformats.org/markup-compatibility/2006">
              <mc:Choice xmlns:v="urn:schemas-microsoft-com:vml" Requires="v">
                <p:oleObj spid="_x0000_s95263" name="Equation" r:id="rId9" imgW="685800" imgH="368280" progId="Equation.DSMT4">
                  <p:embed/>
                </p:oleObj>
              </mc:Choice>
              <mc:Fallback>
                <p:oleObj name="Equation" r:id="rId9" imgW="685800" imgH="368280" progId="Equation.DSMT4">
                  <p:embed/>
                  <p:pic>
                    <p:nvPicPr>
                      <p:cNvPr id="0"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04755" y="5955030"/>
                        <a:ext cx="1281645" cy="68829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Rectangle 18"/>
          <p:cNvSpPr/>
          <p:nvPr/>
        </p:nvSpPr>
        <p:spPr>
          <a:xfrm>
            <a:off x="3581400" y="6149876"/>
            <a:ext cx="36576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11</a:t>
            </a:r>
            <a:endParaRPr lang="en-US" sz="1400" b="1" dirty="0"/>
          </a:p>
        </p:txBody>
      </p:sp>
    </p:spTree>
    <p:extLst>
      <p:ext uri="{BB962C8B-B14F-4D97-AF65-F5344CB8AC3E}">
        <p14:creationId xmlns:p14="http://schemas.microsoft.com/office/powerpoint/2010/main" val="1562816325"/>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Aerodynamic Separation</a:t>
            </a:r>
            <a:endParaRPr lang="en-US" dirty="0"/>
          </a:p>
        </p:txBody>
      </p:sp>
      <p:sp>
        <p:nvSpPr>
          <p:cNvPr id="3" name="Content Placeholder 2"/>
          <p:cNvSpPr>
            <a:spLocks noGrp="1"/>
          </p:cNvSpPr>
          <p:nvPr>
            <p:ph idx="1"/>
          </p:nvPr>
        </p:nvSpPr>
        <p:spPr>
          <a:xfrm>
            <a:off x="305584" y="1219200"/>
            <a:ext cx="5104616" cy="5181600"/>
          </a:xfrm>
        </p:spPr>
        <p:txBody>
          <a:bodyPr/>
          <a:lstStyle/>
          <a:p>
            <a:r>
              <a:rPr lang="en-US" dirty="0" smtClean="0"/>
              <a:t>Nozzle</a:t>
            </a:r>
          </a:p>
          <a:p>
            <a:pPr lvl="1"/>
            <a:r>
              <a:rPr lang="en-US" dirty="0" smtClean="0"/>
              <a:t>UF</a:t>
            </a:r>
            <a:r>
              <a:rPr lang="en-US" baseline="-25000" dirty="0" smtClean="0"/>
              <a:t>6</a:t>
            </a:r>
            <a:r>
              <a:rPr lang="en-US" dirty="0" smtClean="0"/>
              <a:t> gas </a:t>
            </a:r>
            <a:r>
              <a:rPr lang="en-US" dirty="0"/>
              <a:t>mixed with H</a:t>
            </a:r>
            <a:r>
              <a:rPr lang="en-US" baseline="-25000" dirty="0"/>
              <a:t>2</a:t>
            </a:r>
            <a:r>
              <a:rPr lang="en-US" dirty="0"/>
              <a:t> and forced </a:t>
            </a:r>
            <a:r>
              <a:rPr lang="en-US" dirty="0" smtClean="0"/>
              <a:t>through </a:t>
            </a:r>
            <a:r>
              <a:rPr lang="en-US" dirty="0"/>
              <a:t>a specially designed </a:t>
            </a:r>
            <a:r>
              <a:rPr lang="en-US" dirty="0" smtClean="0"/>
              <a:t>nozzle</a:t>
            </a:r>
          </a:p>
          <a:p>
            <a:pPr lvl="1"/>
            <a:r>
              <a:rPr lang="en-US" dirty="0" smtClean="0"/>
              <a:t>Centrifugal force </a:t>
            </a:r>
            <a:r>
              <a:rPr lang="en-US" dirty="0"/>
              <a:t>separates the molecules </a:t>
            </a:r>
            <a:r>
              <a:rPr lang="en-US" dirty="0" smtClean="0"/>
              <a:t>lighter and heavier molecules</a:t>
            </a:r>
            <a:endParaRPr lang="en-US" dirty="0"/>
          </a:p>
          <a:p>
            <a:pPr lvl="1"/>
            <a:r>
              <a:rPr lang="en-US" dirty="0" smtClean="0"/>
              <a:t>Used </a:t>
            </a:r>
            <a:r>
              <a:rPr lang="en-US" dirty="0"/>
              <a:t>by </a:t>
            </a:r>
            <a:r>
              <a:rPr lang="en-US" dirty="0" smtClean="0"/>
              <a:t>Brazil for uranium enrichment</a:t>
            </a:r>
            <a:endParaRPr lang="en-US" dirty="0"/>
          </a:p>
          <a:p>
            <a:r>
              <a:rPr lang="en-US" dirty="0" smtClean="0"/>
              <a:t>Vortex</a:t>
            </a:r>
          </a:p>
          <a:p>
            <a:pPr lvl="1"/>
            <a:r>
              <a:rPr lang="en-US" dirty="0" smtClean="0"/>
              <a:t>Same </a:t>
            </a:r>
            <a:r>
              <a:rPr lang="en-US" dirty="0"/>
              <a:t>principal as </a:t>
            </a:r>
            <a:r>
              <a:rPr lang="en-US" dirty="0" smtClean="0"/>
              <a:t>nozzle</a:t>
            </a:r>
          </a:p>
          <a:p>
            <a:pPr lvl="1"/>
            <a:r>
              <a:rPr lang="en-US" dirty="0" smtClean="0"/>
              <a:t>Gas </a:t>
            </a:r>
            <a:r>
              <a:rPr lang="en-US" dirty="0"/>
              <a:t>is </a:t>
            </a:r>
            <a:r>
              <a:rPr lang="en-US" dirty="0" smtClean="0"/>
              <a:t>forced into </a:t>
            </a:r>
            <a:r>
              <a:rPr lang="en-US" dirty="0"/>
              <a:t>a vortex where the heavier molecules are </a:t>
            </a:r>
            <a:r>
              <a:rPr lang="en-US" dirty="0" smtClean="0"/>
              <a:t>pushed </a:t>
            </a:r>
            <a:r>
              <a:rPr lang="en-US" dirty="0"/>
              <a:t>to the </a:t>
            </a:r>
            <a:r>
              <a:rPr lang="en-US" dirty="0" smtClean="0"/>
              <a:t>outside</a:t>
            </a:r>
          </a:p>
          <a:p>
            <a:pPr lvl="1"/>
            <a:r>
              <a:rPr lang="en-US" dirty="0" smtClean="0"/>
              <a:t>Used by South Africa to produce HEU</a:t>
            </a:r>
            <a:endParaRPr lang="en-US" dirty="0"/>
          </a:p>
          <a:p>
            <a:r>
              <a:rPr lang="en-US" dirty="0" smtClean="0"/>
              <a:t>General</a:t>
            </a:r>
          </a:p>
          <a:p>
            <a:pPr lvl="1"/>
            <a:r>
              <a:rPr lang="en-US" dirty="0" smtClean="0"/>
              <a:t>Separation factors: 1.01 - 1.03</a:t>
            </a:r>
          </a:p>
          <a:p>
            <a:pPr lvl="1"/>
            <a:r>
              <a:rPr lang="en-US" dirty="0" smtClean="0"/>
              <a:t>Energy requirements: 4,000 kWh/SWU</a:t>
            </a:r>
            <a:endParaRPr lang="en-US" dirty="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45</a:t>
            </a:fld>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53334" y="1295400"/>
            <a:ext cx="2909665" cy="2287823"/>
          </a:xfrm>
          <a:prstGeom prst="rect">
            <a:avLst/>
          </a:prstGeom>
          <a:ln>
            <a:solidFill>
              <a:schemeClr val="tx1"/>
            </a:solidFill>
          </a:ln>
        </p:spPr>
      </p:pic>
      <p:sp>
        <p:nvSpPr>
          <p:cNvPr id="6" name="TextBox 5"/>
          <p:cNvSpPr txBox="1"/>
          <p:nvPr/>
        </p:nvSpPr>
        <p:spPr>
          <a:xfrm>
            <a:off x="6029325" y="3578423"/>
            <a:ext cx="2687531" cy="307777"/>
          </a:xfrm>
          <a:prstGeom prst="rect">
            <a:avLst/>
          </a:prstGeom>
          <a:noFill/>
        </p:spPr>
        <p:txBody>
          <a:bodyPr wrap="none" rtlCol="0">
            <a:spAutoFit/>
          </a:bodyPr>
          <a:lstStyle/>
          <a:p>
            <a:r>
              <a:rPr lang="en-US" sz="1400" b="1" dirty="0" smtClean="0">
                <a:latin typeface="+mj-lt"/>
              </a:rPr>
              <a:t>Nozzle separation  (</a:t>
            </a:r>
            <a:r>
              <a:rPr lang="en-US" sz="1400" b="1" dirty="0" err="1" smtClean="0">
                <a:latin typeface="+mj-lt"/>
              </a:rPr>
              <a:t>Kokoski</a:t>
            </a:r>
            <a:r>
              <a:rPr lang="en-US" sz="1400" b="1" dirty="0" smtClean="0">
                <a:latin typeface="+mj-lt"/>
              </a:rPr>
              <a:t>, p.47)</a:t>
            </a:r>
            <a:endParaRPr lang="en-US" sz="1400" b="1" dirty="0">
              <a:latin typeface="+mj-lt"/>
            </a:endParaRPr>
          </a:p>
        </p:txBody>
      </p:sp>
      <p:sp>
        <p:nvSpPr>
          <p:cNvPr id="9" name="TextBox 8"/>
          <p:cNvSpPr txBox="1"/>
          <p:nvPr/>
        </p:nvSpPr>
        <p:spPr>
          <a:xfrm>
            <a:off x="6720341" y="6321623"/>
            <a:ext cx="1504194" cy="307777"/>
          </a:xfrm>
          <a:prstGeom prst="rect">
            <a:avLst/>
          </a:prstGeom>
          <a:noFill/>
        </p:spPr>
        <p:txBody>
          <a:bodyPr wrap="none" rtlCol="0">
            <a:spAutoFit/>
          </a:bodyPr>
          <a:lstStyle/>
          <a:p>
            <a:r>
              <a:rPr lang="en-US" sz="1400" b="1" dirty="0" smtClean="0">
                <a:latin typeface="+mj-lt"/>
              </a:rPr>
              <a:t>Vortex separation</a:t>
            </a:r>
            <a:endParaRPr lang="en-US" sz="1400" b="1" dirty="0">
              <a:latin typeface="+mj-lt"/>
            </a:endParaRPr>
          </a:p>
        </p:txBody>
      </p:sp>
      <p:grpSp>
        <p:nvGrpSpPr>
          <p:cNvPr id="7" name="Group 16"/>
          <p:cNvGrpSpPr/>
          <p:nvPr/>
        </p:nvGrpSpPr>
        <p:grpSpPr>
          <a:xfrm>
            <a:off x="5867400" y="4038600"/>
            <a:ext cx="2895600" cy="2297176"/>
            <a:chOff x="5867400" y="4038600"/>
            <a:chExt cx="2895600" cy="2297176"/>
          </a:xfrm>
        </p:grpSpPr>
        <p:pic>
          <p:nvPicPr>
            <p:cNvPr id="1027"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638" t="11659" r="10601" b="6145"/>
            <a:stretch/>
          </p:blipFill>
          <p:spPr bwMode="auto">
            <a:xfrm>
              <a:off x="5867400" y="4038600"/>
              <a:ext cx="2895600" cy="229717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13" name="Straight Arrow Connector 12"/>
            <p:cNvCxnSpPr/>
            <p:nvPr/>
          </p:nvCxnSpPr>
          <p:spPr>
            <a:xfrm flipV="1">
              <a:off x="8101011" y="4038600"/>
              <a:ext cx="38100" cy="2286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Laser Isotope Separation – General</a:t>
            </a:r>
            <a:br>
              <a:rPr lang="en-US" dirty="0" smtClean="0"/>
            </a:br>
            <a:r>
              <a:rPr lang="en-US" sz="1800" dirty="0" smtClean="0">
                <a:solidFill>
                  <a:prstClr val="black"/>
                </a:solidFill>
              </a:rPr>
              <a:t>(1 of 5)</a:t>
            </a:r>
            <a:endParaRPr lang="en-US" sz="1800" dirty="0"/>
          </a:p>
        </p:txBody>
      </p:sp>
      <p:sp>
        <p:nvSpPr>
          <p:cNvPr id="3" name="Content Placeholder 2"/>
          <p:cNvSpPr>
            <a:spLocks noGrp="1"/>
          </p:cNvSpPr>
          <p:nvPr>
            <p:ph idx="1"/>
          </p:nvPr>
        </p:nvSpPr>
        <p:spPr>
          <a:xfrm>
            <a:off x="305584" y="1219200"/>
            <a:ext cx="4571216" cy="2590800"/>
          </a:xfrm>
        </p:spPr>
        <p:txBody>
          <a:bodyPr/>
          <a:lstStyle/>
          <a:p>
            <a:r>
              <a:rPr lang="en-US" sz="2000" dirty="0" smtClean="0"/>
              <a:t>General</a:t>
            </a:r>
          </a:p>
          <a:p>
            <a:pPr lvl="1"/>
            <a:r>
              <a:rPr lang="en-US" sz="1800" dirty="0" smtClean="0"/>
              <a:t>Three processes have been tried </a:t>
            </a:r>
          </a:p>
          <a:p>
            <a:pPr lvl="2"/>
            <a:r>
              <a:rPr lang="en-US" sz="1600" dirty="0" smtClean="0"/>
              <a:t>AVLIS </a:t>
            </a:r>
          </a:p>
          <a:p>
            <a:pPr lvl="2"/>
            <a:r>
              <a:rPr lang="en-US" sz="1600" dirty="0" smtClean="0"/>
              <a:t>MLIS</a:t>
            </a:r>
          </a:p>
          <a:p>
            <a:pPr lvl="2"/>
            <a:r>
              <a:rPr lang="en-US" sz="1600" dirty="0" smtClean="0"/>
              <a:t>SILEX</a:t>
            </a:r>
          </a:p>
          <a:p>
            <a:pPr lvl="1"/>
            <a:r>
              <a:rPr lang="en-US" sz="1800" dirty="0" smtClean="0"/>
              <a:t>Relatively large single stage separation factor (alpha) </a:t>
            </a:r>
          </a:p>
          <a:p>
            <a:pPr lvl="1"/>
            <a:r>
              <a:rPr lang="en-US" sz="1800" dirty="0" smtClean="0"/>
              <a:t>Low energy use</a:t>
            </a:r>
          </a:p>
          <a:p>
            <a:endParaRPr lang="en-US" sz="2000"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46</a:t>
            </a:fld>
            <a:endParaRPr lang="en-US" dirty="0"/>
          </a:p>
        </p:txBody>
      </p:sp>
      <p:sp>
        <p:nvSpPr>
          <p:cNvPr id="9" name="Content Placeholder 2"/>
          <p:cNvSpPr txBox="1">
            <a:spLocks/>
          </p:cNvSpPr>
          <p:nvPr/>
        </p:nvSpPr>
        <p:spPr bwMode="auto">
          <a:xfrm>
            <a:off x="4877584" y="1219200"/>
            <a:ext cx="3733016" cy="2743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ts val="2600"/>
              </a:lnSpc>
              <a:spcBef>
                <a:spcPct val="20000"/>
              </a:spcBef>
              <a:spcAft>
                <a:spcPct val="0"/>
              </a:spcAft>
              <a:buClrTx/>
              <a:buSzTx/>
              <a:buFont typeface="Arial" charset="0"/>
              <a:buChar char="•"/>
              <a:tabLst/>
              <a:defRPr/>
            </a:pPr>
            <a:endParaRPr kumimoji="0" lang="en-US" sz="2000" b="0" i="0" u="none" strike="noStrike" kern="1200" cap="none" spc="0" normalizeH="0" baseline="0" noProof="0" dirty="0">
              <a:ln>
                <a:noFill/>
              </a:ln>
              <a:solidFill>
                <a:schemeClr val="tx1"/>
              </a:solidFill>
              <a:effectLst/>
              <a:uLnTx/>
              <a:uFillTx/>
              <a:latin typeface="+mj-lt"/>
              <a:ea typeface="+mn-ea"/>
              <a:cs typeface="+mn-cs"/>
            </a:endParaRPr>
          </a:p>
        </p:txBody>
      </p:sp>
      <p:pic>
        <p:nvPicPr>
          <p:cNvPr id="10" name="Picture 9" descr="4-4 Laser General.bmp"/>
          <p:cNvPicPr>
            <a:picLocks noChangeAspect="1"/>
          </p:cNvPicPr>
          <p:nvPr/>
        </p:nvPicPr>
        <p:blipFill>
          <a:blip r:embed="rId3" cstate="print"/>
          <a:srcRect l="1959" r="3995"/>
          <a:stretch>
            <a:fillRect/>
          </a:stretch>
        </p:blipFill>
        <p:spPr>
          <a:xfrm>
            <a:off x="1905000" y="4016099"/>
            <a:ext cx="5410200" cy="2460901"/>
          </a:xfrm>
          <a:prstGeom prst="rect">
            <a:avLst/>
          </a:prstGeom>
          <a:ln>
            <a:solidFill>
              <a:schemeClr val="tx1"/>
            </a:solidFill>
          </a:ln>
        </p:spPr>
      </p:pic>
      <p:sp>
        <p:nvSpPr>
          <p:cNvPr id="11" name="TextBox 10"/>
          <p:cNvSpPr txBox="1"/>
          <p:nvPr/>
        </p:nvSpPr>
        <p:spPr>
          <a:xfrm>
            <a:off x="1981727" y="6474023"/>
            <a:ext cx="5257273" cy="307777"/>
          </a:xfrm>
          <a:prstGeom prst="rect">
            <a:avLst/>
          </a:prstGeom>
          <a:noFill/>
        </p:spPr>
        <p:txBody>
          <a:bodyPr wrap="none" rtlCol="0">
            <a:spAutoFit/>
          </a:bodyPr>
          <a:lstStyle/>
          <a:p>
            <a:r>
              <a:rPr lang="en-US" sz="1400" b="1" dirty="0" smtClean="0">
                <a:latin typeface="+mj-lt"/>
              </a:rPr>
              <a:t>Laser Isotope Separation  (</a:t>
            </a:r>
            <a:r>
              <a:rPr lang="en-US" sz="1400" b="1" dirty="0" err="1" smtClean="0">
                <a:latin typeface="+mj-lt"/>
              </a:rPr>
              <a:t>Krane</a:t>
            </a:r>
            <a:r>
              <a:rPr lang="en-US" sz="1400" b="1" dirty="0" smtClean="0">
                <a:latin typeface="+mj-lt"/>
              </a:rPr>
              <a:t>, </a:t>
            </a:r>
            <a:r>
              <a:rPr lang="en-US" sz="1400" b="1" i="1" dirty="0" smtClean="0">
                <a:latin typeface="+mj-lt"/>
              </a:rPr>
              <a:t>Introductory Nuclear Physics</a:t>
            </a:r>
            <a:r>
              <a:rPr lang="en-US" sz="1400" b="1" dirty="0" smtClean="0">
                <a:latin typeface="+mj-lt"/>
              </a:rPr>
              <a:t>, p.64)</a:t>
            </a:r>
            <a:endParaRPr lang="en-US" sz="1400" b="1" dirty="0">
              <a:latin typeface="+mj-lt"/>
            </a:endParaRPr>
          </a:p>
        </p:txBody>
      </p:sp>
      <p:sp>
        <p:nvSpPr>
          <p:cNvPr id="12" name="Content Placeholder 2"/>
          <p:cNvSpPr txBox="1">
            <a:spLocks/>
          </p:cNvSpPr>
          <p:nvPr/>
        </p:nvSpPr>
        <p:spPr bwMode="auto">
          <a:xfrm>
            <a:off x="4648984" y="1219200"/>
            <a:ext cx="4571216" cy="2590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800100" lvl="1" indent="-342900" eaLnBrk="0" hangingPunct="0">
              <a:lnSpc>
                <a:spcPts val="2600"/>
              </a:lnSpc>
              <a:spcBef>
                <a:spcPct val="20000"/>
              </a:spcBef>
              <a:buFont typeface="Arial" charset="0"/>
              <a:buChar char="•"/>
            </a:pPr>
            <a:endParaRPr kumimoji="0" lang="en-US" sz="2000" b="0" i="0" u="none" strike="noStrike" kern="1200" cap="none" spc="0" normalizeH="0" baseline="0" noProof="0" dirty="0" smtClean="0">
              <a:ln>
                <a:noFill/>
              </a:ln>
              <a:solidFill>
                <a:schemeClr val="tx1"/>
              </a:solidFill>
              <a:effectLst/>
              <a:uLnTx/>
              <a:uFillTx/>
              <a:latin typeface="+mj-lt"/>
              <a:ea typeface="+mn-ea"/>
              <a:cs typeface="+mn-cs"/>
            </a:endParaRPr>
          </a:p>
          <a:p>
            <a:pPr marL="342900" marR="0" lvl="0" indent="-342900" algn="l" defTabSz="914400" rtl="0" eaLnBrk="0" fontAlgn="base" latinLnBrk="0" hangingPunct="0">
              <a:lnSpc>
                <a:spcPts val="2600"/>
              </a:lnSpc>
              <a:spcBef>
                <a:spcPct val="20000"/>
              </a:spcBef>
              <a:spcAft>
                <a:spcPct val="0"/>
              </a:spcAft>
              <a:buClrTx/>
              <a:buSzTx/>
              <a:buFont typeface="Arial" charset="0"/>
              <a:buChar char="•"/>
              <a:tabLst/>
              <a:defRPr/>
            </a:pPr>
            <a:endParaRPr kumimoji="0" lang="en-US" sz="2000" b="0" i="0" u="none" strike="noStrike" kern="1200" cap="none" spc="0" normalizeH="0" baseline="0" noProof="0" dirty="0">
              <a:ln>
                <a:noFill/>
              </a:ln>
              <a:solidFill>
                <a:schemeClr val="tx1"/>
              </a:solidFill>
              <a:effectLst/>
              <a:uLnTx/>
              <a:uFillTx/>
              <a:latin typeface="+mj-lt"/>
              <a:ea typeface="+mn-ea"/>
              <a:cs typeface="+mn-cs"/>
            </a:endParaRPr>
          </a:p>
        </p:txBody>
      </p:sp>
      <p:sp>
        <p:nvSpPr>
          <p:cNvPr id="13" name="Content Placeholder 2"/>
          <p:cNvSpPr txBox="1">
            <a:spLocks/>
          </p:cNvSpPr>
          <p:nvPr/>
        </p:nvSpPr>
        <p:spPr bwMode="auto">
          <a:xfrm>
            <a:off x="4725184" y="1219200"/>
            <a:ext cx="4190216" cy="2590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ts val="2600"/>
              </a:lnSpc>
              <a:spcBef>
                <a:spcPct val="20000"/>
              </a:spcBef>
              <a:spcAft>
                <a:spcPct val="0"/>
              </a:spcAft>
              <a:buClrTx/>
              <a:buSzTx/>
              <a:buFont typeface="Arial" charset="0"/>
              <a:buChar char="•"/>
              <a:tabLst/>
              <a:defRPr/>
            </a:pPr>
            <a:r>
              <a:rPr kumimoji="0" lang="en-US" sz="2000" b="0" i="0" u="none" strike="noStrike" kern="1200" cap="none" spc="0" normalizeH="0" baseline="0" noProof="0" dirty="0" smtClean="0">
                <a:ln>
                  <a:noFill/>
                </a:ln>
                <a:solidFill>
                  <a:schemeClr val="tx1"/>
                </a:solidFill>
                <a:effectLst/>
                <a:uLnTx/>
                <a:uFillTx/>
                <a:latin typeface="+mj-lt"/>
                <a:ea typeface="+mn-ea"/>
                <a:cs typeface="+mn-cs"/>
              </a:rPr>
              <a:t>The process</a:t>
            </a:r>
          </a:p>
          <a:p>
            <a:pPr marL="742950" marR="0" lvl="1" indent="-285750" algn="l" defTabSz="914400" rtl="0" eaLnBrk="0" fontAlgn="base" latinLnBrk="0" hangingPunct="0">
              <a:lnSpc>
                <a:spcPts val="2200"/>
              </a:lnSpc>
              <a:spcBef>
                <a:spcPct val="20000"/>
              </a:spcBef>
              <a:spcAft>
                <a:spcPct val="0"/>
              </a:spcAft>
              <a:buClrTx/>
              <a:buSzTx/>
              <a:buFont typeface="Arial" charset="0"/>
              <a:buChar char="–"/>
              <a:tabLst/>
              <a:defRPr/>
            </a:pPr>
            <a:r>
              <a:rPr kumimoji="0" lang="en-US" sz="1800" b="0" i="0" u="none" strike="noStrike" kern="1200" cap="none" spc="0" normalizeH="0" baseline="0" noProof="0" dirty="0" smtClean="0">
                <a:ln>
                  <a:noFill/>
                </a:ln>
                <a:solidFill>
                  <a:schemeClr val="tx1"/>
                </a:solidFill>
                <a:effectLst/>
                <a:uLnTx/>
                <a:uFillTx/>
                <a:latin typeface="+mj-lt"/>
                <a:ea typeface="+mn-ea"/>
                <a:cs typeface="+mn-cs"/>
              </a:rPr>
              <a:t>Laser 1:  promotes</a:t>
            </a:r>
            <a:r>
              <a:rPr kumimoji="0" lang="en-US" sz="1800" b="0" i="0" u="none" strike="noStrike" kern="1200" cap="none" spc="0" normalizeH="0" noProof="0" dirty="0" smtClean="0">
                <a:ln>
                  <a:noFill/>
                </a:ln>
                <a:solidFill>
                  <a:schemeClr val="tx1"/>
                </a:solidFill>
                <a:effectLst/>
                <a:uLnTx/>
                <a:uFillTx/>
                <a:latin typeface="+mj-lt"/>
                <a:ea typeface="+mn-ea"/>
                <a:cs typeface="+mn-cs"/>
              </a:rPr>
              <a:t> electrons to excited state</a:t>
            </a:r>
          </a:p>
          <a:p>
            <a:pPr marL="742950" marR="0" lvl="1" indent="-285750" algn="l" defTabSz="914400" rtl="0" eaLnBrk="0" fontAlgn="base" latinLnBrk="0" hangingPunct="0">
              <a:lnSpc>
                <a:spcPts val="2200"/>
              </a:lnSpc>
              <a:spcBef>
                <a:spcPct val="20000"/>
              </a:spcBef>
              <a:spcAft>
                <a:spcPct val="0"/>
              </a:spcAft>
              <a:buClrTx/>
              <a:buSzTx/>
              <a:buFont typeface="Arial" charset="0"/>
              <a:buChar char="–"/>
              <a:tabLst/>
              <a:defRPr/>
            </a:pPr>
            <a:r>
              <a:rPr lang="en-US" baseline="0" dirty="0" smtClean="0">
                <a:latin typeface="+mj-lt"/>
                <a:cs typeface="+mn-cs"/>
              </a:rPr>
              <a:t>Laser 2:  excited-state</a:t>
            </a:r>
            <a:r>
              <a:rPr lang="en-US" dirty="0" smtClean="0">
                <a:latin typeface="+mj-lt"/>
                <a:cs typeface="+mn-cs"/>
              </a:rPr>
              <a:t> electrons are ionized</a:t>
            </a:r>
          </a:p>
          <a:p>
            <a:pPr marL="742950" marR="0" lvl="1" indent="-285750" algn="l" defTabSz="914400" rtl="0" eaLnBrk="0" fontAlgn="base" latinLnBrk="0" hangingPunct="0">
              <a:lnSpc>
                <a:spcPts val="2200"/>
              </a:lnSpc>
              <a:spcBef>
                <a:spcPct val="20000"/>
              </a:spcBef>
              <a:spcAft>
                <a:spcPct val="0"/>
              </a:spcAft>
              <a:buClrTx/>
              <a:buSzTx/>
              <a:buFont typeface="Arial" charset="0"/>
              <a:buChar char="–"/>
              <a:tabLst/>
              <a:defRPr/>
            </a:pPr>
            <a:r>
              <a:rPr lang="en-US" baseline="0" dirty="0" smtClean="0">
                <a:latin typeface="+mj-lt"/>
                <a:cs typeface="+mn-cs"/>
              </a:rPr>
              <a:t>Positive</a:t>
            </a:r>
            <a:r>
              <a:rPr lang="en-US" dirty="0" smtClean="0">
                <a:latin typeface="+mj-lt"/>
                <a:cs typeface="+mn-cs"/>
              </a:rPr>
              <a:t> ions are removed from beam by electric field and collected</a:t>
            </a:r>
            <a:r>
              <a:rPr lang="en-US" baseline="0" dirty="0" smtClean="0">
                <a:latin typeface="+mj-lt"/>
                <a:cs typeface="+mn-cs"/>
              </a:rPr>
              <a:t> </a:t>
            </a:r>
            <a:endParaRPr kumimoji="0" lang="en-US" sz="1800" b="0" i="0" u="none" strike="noStrike" kern="1200" cap="none" spc="0" normalizeH="0" baseline="0" noProof="0" dirty="0" smtClean="0">
              <a:ln>
                <a:noFill/>
              </a:ln>
              <a:solidFill>
                <a:schemeClr val="tx1"/>
              </a:solidFill>
              <a:effectLst/>
              <a:uLnTx/>
              <a:uFillTx/>
              <a:latin typeface="+mj-lt"/>
              <a:ea typeface="+mn-ea"/>
              <a:cs typeface="+mn-cs"/>
            </a:endParaRPr>
          </a:p>
          <a:p>
            <a:pPr marL="342900" marR="0" lvl="0" indent="-342900" algn="l" defTabSz="914400" rtl="0" eaLnBrk="0" fontAlgn="base" latinLnBrk="0" hangingPunct="0">
              <a:lnSpc>
                <a:spcPts val="2600"/>
              </a:lnSpc>
              <a:spcBef>
                <a:spcPct val="20000"/>
              </a:spcBef>
              <a:spcAft>
                <a:spcPct val="0"/>
              </a:spcAft>
              <a:buClrTx/>
              <a:buSzTx/>
              <a:buFont typeface="Arial" charset="0"/>
              <a:buChar char="•"/>
              <a:tabLst/>
              <a:defRPr/>
            </a:pPr>
            <a:endParaRPr kumimoji="0" lang="en-US" sz="2000" b="0" i="0" u="none" strike="noStrike" kern="1200" cap="none" spc="0" normalizeH="0" baseline="0" noProof="0" dirty="0">
              <a:ln>
                <a:noFill/>
              </a:ln>
              <a:solidFill>
                <a:schemeClr val="tx1"/>
              </a:solidFill>
              <a:effectLst/>
              <a:uLnTx/>
              <a:uFillTx/>
              <a:latin typeface="+mj-lt"/>
              <a:ea typeface="+mn-ea"/>
              <a:cs typeface="+mn-cs"/>
            </a:endParaRPr>
          </a:p>
        </p:txBody>
      </p:sp>
      <p:sp>
        <p:nvSpPr>
          <p:cNvPr id="15" name="Cloud 14"/>
          <p:cNvSpPr/>
          <p:nvPr/>
        </p:nvSpPr>
        <p:spPr>
          <a:xfrm>
            <a:off x="2057400" y="2351567"/>
            <a:ext cx="685800" cy="446566"/>
          </a:xfrm>
          <a:prstGeom prst="cloud">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rgbClr val="FFFF00"/>
                </a:solidFill>
                <a:effectLst>
                  <a:outerShdw blurRad="38100" dist="38100" dir="2700000" algn="tl">
                    <a:srgbClr val="000000">
                      <a:alpha val="43137"/>
                    </a:srgbClr>
                  </a:outerShdw>
                </a:effectLst>
              </a:rPr>
              <a:t>UF</a:t>
            </a:r>
            <a:r>
              <a:rPr lang="en-US" sz="1200" b="1" baseline="-25000" dirty="0" smtClean="0">
                <a:solidFill>
                  <a:srgbClr val="FFFF00"/>
                </a:solidFill>
                <a:effectLst>
                  <a:outerShdw blurRad="38100" dist="38100" dir="2700000" algn="tl">
                    <a:srgbClr val="000000">
                      <a:alpha val="43137"/>
                    </a:srgbClr>
                  </a:outerShdw>
                </a:effectLst>
              </a:rPr>
              <a:t>6</a:t>
            </a:r>
            <a:endParaRPr lang="en-US" sz="1200" b="1" baseline="-25000" dirty="0">
              <a:solidFill>
                <a:srgbClr val="FFFF00"/>
              </a:solidFill>
              <a:effectLst>
                <a:outerShdw blurRad="38100" dist="38100" dir="2700000" algn="tl">
                  <a:srgbClr val="000000">
                    <a:alpha val="43137"/>
                  </a:srgbClr>
                </a:outerShdw>
              </a:effectLst>
            </a:endParaRPr>
          </a:p>
        </p:txBody>
      </p:sp>
    </p:spTree>
  </p:cSld>
  <p:clrMapOvr>
    <a:masterClrMapping/>
  </p:clrMapOvr>
  <p:transition spd="slow"/>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6810865" cy="914400"/>
          </a:xfrm>
        </p:spPr>
        <p:txBody>
          <a:bodyPr>
            <a:noAutofit/>
          </a:bodyPr>
          <a:lstStyle/>
          <a:p>
            <a:r>
              <a:rPr lang="en-US" sz="2800" dirty="0" smtClean="0"/>
              <a:t>Laser Isotope Separation – AVLIS</a:t>
            </a:r>
            <a:br>
              <a:rPr lang="en-US" sz="2800" dirty="0" smtClean="0"/>
            </a:br>
            <a:r>
              <a:rPr lang="en-US" sz="2800" dirty="0" smtClean="0"/>
              <a:t>Atomic Vapor Laser Isotope Separation</a:t>
            </a:r>
            <a:br>
              <a:rPr lang="en-US" sz="2800" dirty="0" smtClean="0"/>
            </a:br>
            <a:r>
              <a:rPr lang="en-US" sz="1600" dirty="0" smtClean="0">
                <a:solidFill>
                  <a:prstClr val="black"/>
                </a:solidFill>
              </a:rPr>
              <a:t>(2 of 5) </a:t>
            </a:r>
            <a:r>
              <a:rPr lang="en-US" sz="2800" dirty="0" smtClean="0"/>
              <a:t/>
            </a:r>
            <a:br>
              <a:rPr lang="en-US" sz="2800" dirty="0" smtClean="0"/>
            </a:br>
            <a:endParaRPr lang="en-US" sz="2800" dirty="0"/>
          </a:p>
        </p:txBody>
      </p:sp>
      <p:sp>
        <p:nvSpPr>
          <p:cNvPr id="3" name="Content Placeholder 2"/>
          <p:cNvSpPr>
            <a:spLocks noGrp="1"/>
          </p:cNvSpPr>
          <p:nvPr>
            <p:ph idx="1"/>
          </p:nvPr>
        </p:nvSpPr>
        <p:spPr>
          <a:xfrm>
            <a:off x="305584" y="1219200"/>
            <a:ext cx="5409416" cy="5181600"/>
          </a:xfrm>
        </p:spPr>
        <p:txBody>
          <a:bodyPr/>
          <a:lstStyle/>
          <a:p>
            <a:r>
              <a:rPr lang="en-US" sz="2000" dirty="0" smtClean="0"/>
              <a:t>Developed by LLNL in 1990s                      </a:t>
            </a:r>
            <a:r>
              <a:rPr lang="en-US" sz="1800" dirty="0" smtClean="0"/>
              <a:t>(</a:t>
            </a:r>
            <a:r>
              <a:rPr lang="en-US" sz="1800" dirty="0" smtClean="0">
                <a:hlinkClick r:id="rId3"/>
              </a:rPr>
              <a:t>https://www.llnl.gov/str/Hargrove.html</a:t>
            </a:r>
            <a:r>
              <a:rPr lang="en-US" sz="1800" dirty="0" smtClean="0"/>
              <a:t>)</a:t>
            </a:r>
            <a:endParaRPr lang="en-US" sz="2000" dirty="0" smtClean="0"/>
          </a:p>
          <a:p>
            <a:r>
              <a:rPr lang="en-US" sz="2000" dirty="0" smtClean="0"/>
              <a:t>One laser optically pumps a separate dye laser</a:t>
            </a:r>
          </a:p>
          <a:p>
            <a:r>
              <a:rPr lang="en-US" sz="2000" dirty="0" smtClean="0"/>
              <a:t>Dye master oscillator lasers provide precise frequency control</a:t>
            </a:r>
          </a:p>
          <a:p>
            <a:r>
              <a:rPr lang="en-US" sz="2000" dirty="0" smtClean="0"/>
              <a:t>Ionization levels of </a:t>
            </a:r>
            <a:r>
              <a:rPr lang="en-US" sz="2000" baseline="30000" dirty="0" smtClean="0"/>
              <a:t>235</a:t>
            </a:r>
            <a:r>
              <a:rPr lang="en-US" sz="2000" dirty="0" smtClean="0"/>
              <a:t>U and </a:t>
            </a:r>
            <a:r>
              <a:rPr lang="en-US" sz="2000" baseline="30000" dirty="0" smtClean="0"/>
              <a:t>238</a:t>
            </a:r>
            <a:r>
              <a:rPr lang="en-US" sz="2000" dirty="0" smtClean="0"/>
              <a:t>U differ by one part in a million</a:t>
            </a:r>
          </a:p>
          <a:p>
            <a:endParaRPr lang="en-US" sz="2000"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47</a:t>
            </a:fld>
            <a:endParaRPr lang="en-US" dirty="0"/>
          </a:p>
        </p:txBody>
      </p:sp>
      <p:pic>
        <p:nvPicPr>
          <p:cNvPr id="5" name="Picture 4" descr="4-4 AVLIS.png"/>
          <p:cNvPicPr>
            <a:picLocks noChangeAspect="1"/>
          </p:cNvPicPr>
          <p:nvPr/>
        </p:nvPicPr>
        <p:blipFill>
          <a:blip r:embed="rId4" cstate="print"/>
          <a:srcRect b="181"/>
          <a:stretch>
            <a:fillRect/>
          </a:stretch>
        </p:blipFill>
        <p:spPr>
          <a:xfrm>
            <a:off x="5760105" y="1219200"/>
            <a:ext cx="3102006" cy="2590800"/>
          </a:xfrm>
          <a:prstGeom prst="rect">
            <a:avLst/>
          </a:prstGeom>
          <a:ln>
            <a:solidFill>
              <a:schemeClr val="tx1"/>
            </a:solidFill>
          </a:ln>
        </p:spPr>
      </p:pic>
      <p:sp>
        <p:nvSpPr>
          <p:cNvPr id="6" name="TextBox 5"/>
          <p:cNvSpPr txBox="1"/>
          <p:nvPr/>
        </p:nvSpPr>
        <p:spPr>
          <a:xfrm>
            <a:off x="5693734" y="3810000"/>
            <a:ext cx="3344121" cy="307777"/>
          </a:xfrm>
          <a:prstGeom prst="rect">
            <a:avLst/>
          </a:prstGeom>
          <a:noFill/>
        </p:spPr>
        <p:txBody>
          <a:bodyPr wrap="none" rtlCol="0">
            <a:spAutoFit/>
          </a:bodyPr>
          <a:lstStyle/>
          <a:p>
            <a:r>
              <a:rPr lang="en-US" sz="1400" b="1" dirty="0" smtClean="0">
                <a:latin typeface="+mj-lt"/>
              </a:rPr>
              <a:t>AVLIS Schematic  (</a:t>
            </a:r>
            <a:r>
              <a:rPr lang="en-US" sz="1400" b="1" dirty="0" err="1" smtClean="0">
                <a:latin typeface="+mj-lt"/>
              </a:rPr>
              <a:t>Knief</a:t>
            </a:r>
            <a:r>
              <a:rPr lang="en-US" sz="1400" b="1" dirty="0" smtClean="0">
                <a:latin typeface="+mj-lt"/>
              </a:rPr>
              <a:t>, </a:t>
            </a:r>
            <a:r>
              <a:rPr lang="en-US" sz="1400" b="1" i="1" dirty="0" err="1" smtClean="0">
                <a:latin typeface="+mj-lt"/>
              </a:rPr>
              <a:t>Nuc</a:t>
            </a:r>
            <a:r>
              <a:rPr lang="en-US" sz="1400" b="1" i="1" dirty="0" smtClean="0">
                <a:latin typeface="+mj-lt"/>
              </a:rPr>
              <a:t>. Engr.</a:t>
            </a:r>
            <a:r>
              <a:rPr lang="en-US" sz="1400" b="1" dirty="0" smtClean="0">
                <a:latin typeface="+mj-lt"/>
              </a:rPr>
              <a:t>, p.529)</a:t>
            </a:r>
            <a:endParaRPr lang="en-US" sz="1400" b="1" dirty="0">
              <a:latin typeface="+mj-lt"/>
            </a:endParaRPr>
          </a:p>
        </p:txBody>
      </p:sp>
      <p:pic>
        <p:nvPicPr>
          <p:cNvPr id="8" name="Picture 7" descr="4-4 AVLIS 2.jpg"/>
          <p:cNvPicPr>
            <a:picLocks noChangeAspect="1"/>
          </p:cNvPicPr>
          <p:nvPr/>
        </p:nvPicPr>
        <p:blipFill>
          <a:blip r:embed="rId5" cstate="print"/>
          <a:stretch>
            <a:fillRect/>
          </a:stretch>
        </p:blipFill>
        <p:spPr>
          <a:xfrm>
            <a:off x="5943600" y="4271723"/>
            <a:ext cx="2844758" cy="2129077"/>
          </a:xfrm>
          <a:prstGeom prst="rect">
            <a:avLst/>
          </a:prstGeom>
        </p:spPr>
      </p:pic>
      <p:pic>
        <p:nvPicPr>
          <p:cNvPr id="9" name="Picture 8" descr="4-4 AVLIS U.gif"/>
          <p:cNvPicPr>
            <a:picLocks noChangeAspect="1"/>
          </p:cNvPicPr>
          <p:nvPr/>
        </p:nvPicPr>
        <p:blipFill>
          <a:blip r:embed="rId6" cstate="print"/>
          <a:stretch>
            <a:fillRect/>
          </a:stretch>
        </p:blipFill>
        <p:spPr>
          <a:xfrm>
            <a:off x="1219200" y="3962400"/>
            <a:ext cx="3154460" cy="2514600"/>
          </a:xfrm>
          <a:prstGeom prst="rect">
            <a:avLst/>
          </a:prstGeom>
        </p:spPr>
      </p:pic>
    </p:spTree>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Laser Isotope Separation – AVLIS</a:t>
            </a:r>
            <a:r>
              <a:rPr lang="en-US" dirty="0" smtClean="0">
                <a:solidFill>
                  <a:prstClr val="black"/>
                </a:solidFill>
              </a:rPr>
              <a:t/>
            </a:r>
            <a:br>
              <a:rPr lang="en-US" dirty="0" smtClean="0">
                <a:solidFill>
                  <a:prstClr val="black"/>
                </a:solidFill>
              </a:rPr>
            </a:br>
            <a:r>
              <a:rPr lang="en-US" sz="2000" dirty="0" smtClean="0">
                <a:solidFill>
                  <a:prstClr val="black"/>
                </a:solidFill>
              </a:rPr>
              <a:t>(3 of 5)</a:t>
            </a:r>
            <a:endParaRPr lang="en-US" sz="2000"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48</a:t>
            </a:fld>
            <a:endParaRPr lang="en-US" dirty="0"/>
          </a:p>
        </p:txBody>
      </p:sp>
      <p:pic>
        <p:nvPicPr>
          <p:cNvPr id="106498" name="Picture 2"/>
          <p:cNvPicPr>
            <a:picLocks noChangeAspect="1" noChangeArrowheads="1"/>
          </p:cNvPicPr>
          <p:nvPr/>
        </p:nvPicPr>
        <p:blipFill>
          <a:blip r:embed="rId3" cstate="print"/>
          <a:srcRect/>
          <a:stretch>
            <a:fillRect/>
          </a:stretch>
        </p:blipFill>
        <p:spPr bwMode="auto">
          <a:xfrm>
            <a:off x="238125" y="3505200"/>
            <a:ext cx="3724275" cy="2943225"/>
          </a:xfrm>
          <a:prstGeom prst="rect">
            <a:avLst/>
          </a:prstGeom>
          <a:noFill/>
          <a:ln w="9525">
            <a:noFill/>
            <a:miter lim="800000"/>
            <a:headEnd/>
            <a:tailEnd/>
          </a:ln>
        </p:spPr>
      </p:pic>
      <p:pic>
        <p:nvPicPr>
          <p:cNvPr id="106499" name="Picture 3"/>
          <p:cNvPicPr>
            <a:picLocks noChangeAspect="1" noChangeArrowheads="1"/>
          </p:cNvPicPr>
          <p:nvPr/>
        </p:nvPicPr>
        <p:blipFill>
          <a:blip r:embed="rId4" cstate="print"/>
          <a:srcRect/>
          <a:stretch>
            <a:fillRect/>
          </a:stretch>
        </p:blipFill>
        <p:spPr bwMode="auto">
          <a:xfrm>
            <a:off x="3962366" y="1905000"/>
            <a:ext cx="5181634" cy="45148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Uranium Enrichment</a:t>
            </a:r>
            <a:endParaRPr lang="en-US" dirty="0"/>
          </a:p>
        </p:txBody>
      </p:sp>
      <p:sp>
        <p:nvSpPr>
          <p:cNvPr id="3" name="Content Placeholder 2"/>
          <p:cNvSpPr>
            <a:spLocks noGrp="1"/>
          </p:cNvSpPr>
          <p:nvPr>
            <p:ph idx="1"/>
          </p:nvPr>
        </p:nvSpPr>
        <p:spPr/>
        <p:txBody>
          <a:bodyPr/>
          <a:lstStyle/>
          <a:p>
            <a:r>
              <a:rPr lang="en-US" dirty="0" smtClean="0"/>
              <a:t>Separation based on chemical, isotopic, or physical (mass) differences.</a:t>
            </a:r>
          </a:p>
          <a:p>
            <a:r>
              <a:rPr lang="en-US" dirty="0" smtClean="0"/>
              <a:t>Natural Uranium is ~ 0.72% </a:t>
            </a:r>
            <a:r>
              <a:rPr lang="en-US" baseline="30000" dirty="0" smtClean="0"/>
              <a:t>235</a:t>
            </a:r>
            <a:r>
              <a:rPr lang="en-US" dirty="0" smtClean="0"/>
              <a:t>U.</a:t>
            </a:r>
          </a:p>
          <a:p>
            <a:r>
              <a:rPr lang="en-US" dirty="0" smtClean="0"/>
              <a:t>Demonstrating the capability to enrich Uranium to 0.73% demonstrates the ability to enrich to WGU</a:t>
            </a:r>
          </a:p>
          <a:p>
            <a:pPr lvl="1"/>
            <a:r>
              <a:rPr lang="en-US" dirty="0" smtClean="0"/>
              <a:t>Keep in mind that a process that does allow enrichment may not necessarily be practical</a:t>
            </a:r>
          </a:p>
          <a:p>
            <a:r>
              <a:rPr lang="en-US" dirty="0" smtClean="0"/>
              <a:t>As the enrichment increases that amount of material for a critical mass decreases</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4</a:t>
            </a:fld>
            <a:endParaRPr lang="en-US" dirty="0"/>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Laser Isotope Separation – MLIS</a:t>
            </a:r>
            <a:br>
              <a:rPr lang="en-US" dirty="0" smtClean="0"/>
            </a:br>
            <a:r>
              <a:rPr lang="en-US" sz="1800" dirty="0" smtClean="0">
                <a:solidFill>
                  <a:prstClr val="black"/>
                </a:solidFill>
              </a:rPr>
              <a:t> (4 of 5)</a:t>
            </a:r>
            <a:endParaRPr lang="en-US" sz="2000" dirty="0"/>
          </a:p>
        </p:txBody>
      </p:sp>
      <p:sp>
        <p:nvSpPr>
          <p:cNvPr id="3" name="Content Placeholder 2"/>
          <p:cNvSpPr>
            <a:spLocks noGrp="1"/>
          </p:cNvSpPr>
          <p:nvPr>
            <p:ph idx="1"/>
          </p:nvPr>
        </p:nvSpPr>
        <p:spPr>
          <a:xfrm>
            <a:off x="305584" y="1219200"/>
            <a:ext cx="8609816" cy="2133600"/>
          </a:xfrm>
        </p:spPr>
        <p:txBody>
          <a:bodyPr/>
          <a:lstStyle/>
          <a:p>
            <a:pPr>
              <a:lnSpc>
                <a:spcPts val="2200"/>
              </a:lnSpc>
            </a:pPr>
            <a:r>
              <a:rPr lang="en-US" sz="1800" dirty="0"/>
              <a:t>Developed by </a:t>
            </a:r>
            <a:r>
              <a:rPr lang="en-US" sz="1800" dirty="0" smtClean="0"/>
              <a:t>LANL </a:t>
            </a:r>
            <a:r>
              <a:rPr lang="en-US" sz="1800" dirty="0"/>
              <a:t>in </a:t>
            </a:r>
            <a:r>
              <a:rPr lang="en-US" sz="1800" dirty="0" smtClean="0"/>
              <a:t>1970s  </a:t>
            </a:r>
            <a:r>
              <a:rPr lang="en-US" sz="1600" dirty="0" smtClean="0"/>
              <a:t>(</a:t>
            </a:r>
            <a:r>
              <a:rPr lang="en-US" sz="1600" dirty="0" smtClean="0">
                <a:hlinkClick r:id="rId3"/>
              </a:rPr>
              <a:t>http://www.fas.org/nuke/intro/nuke/uranium.html</a:t>
            </a:r>
            <a:r>
              <a:rPr lang="en-US" sz="1600" dirty="0" smtClean="0"/>
              <a:t>)</a:t>
            </a:r>
            <a:endParaRPr lang="en-US" sz="1800" dirty="0"/>
          </a:p>
          <a:p>
            <a:pPr>
              <a:lnSpc>
                <a:spcPts val="2200"/>
              </a:lnSpc>
            </a:pPr>
            <a:r>
              <a:rPr lang="en-US" sz="1800" dirty="0"/>
              <a:t>Two </a:t>
            </a:r>
            <a:r>
              <a:rPr lang="en-US" sz="1800" dirty="0" smtClean="0"/>
              <a:t>lasers used to irradiate </a:t>
            </a:r>
            <a:r>
              <a:rPr lang="en-US" sz="1800" dirty="0"/>
              <a:t>UF</a:t>
            </a:r>
            <a:r>
              <a:rPr lang="en-US" sz="1800" baseline="-25000" dirty="0"/>
              <a:t>6</a:t>
            </a:r>
          </a:p>
          <a:p>
            <a:pPr lvl="1"/>
            <a:r>
              <a:rPr lang="en-US" sz="1400" dirty="0"/>
              <a:t>First </a:t>
            </a:r>
            <a:r>
              <a:rPr lang="en-US" sz="1400" dirty="0" smtClean="0"/>
              <a:t>laser (CO</a:t>
            </a:r>
            <a:r>
              <a:rPr lang="en-US" sz="1400" baseline="-25000" dirty="0" smtClean="0"/>
              <a:t>2 </a:t>
            </a:r>
            <a:r>
              <a:rPr lang="en-US" sz="1400" dirty="0" smtClean="0"/>
              <a:t>infrared) operating </a:t>
            </a:r>
            <a:r>
              <a:rPr lang="en-US" sz="1400" dirty="0"/>
              <a:t>near 16 </a:t>
            </a:r>
            <a:r>
              <a:rPr lang="en-US" sz="1400" dirty="0" smtClean="0"/>
              <a:t>µm </a:t>
            </a:r>
            <a:r>
              <a:rPr lang="en-US" sz="1400" dirty="0"/>
              <a:t>excites </a:t>
            </a:r>
            <a:r>
              <a:rPr lang="en-US" sz="1400" dirty="0" smtClean="0"/>
              <a:t>more </a:t>
            </a:r>
            <a:r>
              <a:rPr lang="en-US" sz="1400" baseline="30000" dirty="0"/>
              <a:t>235</a:t>
            </a:r>
            <a:r>
              <a:rPr lang="en-US" sz="1400" dirty="0"/>
              <a:t>U </a:t>
            </a:r>
            <a:r>
              <a:rPr lang="en-US" sz="1400" dirty="0" smtClean="0"/>
              <a:t>than </a:t>
            </a:r>
            <a:r>
              <a:rPr lang="en-US" sz="1400" baseline="30000" dirty="0" smtClean="0"/>
              <a:t>238</a:t>
            </a:r>
            <a:r>
              <a:rPr lang="en-US" sz="1400" dirty="0" smtClean="0"/>
              <a:t>U</a:t>
            </a:r>
            <a:endParaRPr lang="en-US" sz="1400" dirty="0"/>
          </a:p>
          <a:p>
            <a:pPr lvl="1"/>
            <a:r>
              <a:rPr lang="en-US" sz="1400" dirty="0" smtClean="0"/>
              <a:t>Ideally, a </a:t>
            </a:r>
            <a:r>
              <a:rPr lang="en-US" sz="1400" dirty="0"/>
              <a:t>second </a:t>
            </a:r>
            <a:r>
              <a:rPr lang="en-US" sz="1400" dirty="0" smtClean="0"/>
              <a:t>laser (</a:t>
            </a:r>
            <a:r>
              <a:rPr lang="en-US" sz="1400" dirty="0" err="1" smtClean="0"/>
              <a:t>XeCl</a:t>
            </a:r>
            <a:r>
              <a:rPr lang="en-US" sz="1400" dirty="0" smtClean="0"/>
              <a:t> ultraviolet) strips </a:t>
            </a:r>
            <a:r>
              <a:rPr lang="en-US" sz="1400" dirty="0"/>
              <a:t>one fluorine </a:t>
            </a:r>
            <a:r>
              <a:rPr lang="en-US" sz="1400" dirty="0" smtClean="0"/>
              <a:t>from </a:t>
            </a:r>
            <a:r>
              <a:rPr lang="en-US" sz="1400" dirty="0"/>
              <a:t>the excited UF</a:t>
            </a:r>
            <a:r>
              <a:rPr lang="en-US" sz="1400" baseline="-25000" dirty="0"/>
              <a:t>6</a:t>
            </a:r>
            <a:r>
              <a:rPr lang="en-US" sz="1400" dirty="0"/>
              <a:t> producing </a:t>
            </a:r>
            <a:r>
              <a:rPr lang="en-US" sz="1400" dirty="0" smtClean="0"/>
              <a:t>UF</a:t>
            </a:r>
            <a:r>
              <a:rPr lang="en-US" sz="1400" baseline="-25000" dirty="0" smtClean="0"/>
              <a:t>5</a:t>
            </a:r>
            <a:r>
              <a:rPr lang="en-US" sz="1400" dirty="0" smtClean="0"/>
              <a:t> </a:t>
            </a:r>
            <a:r>
              <a:rPr lang="en-US" sz="1400" dirty="0"/>
              <a:t>which precipitates out of the gas stream as a </a:t>
            </a:r>
            <a:r>
              <a:rPr lang="en-US" sz="1400" dirty="0" smtClean="0"/>
              <a:t>power</a:t>
            </a:r>
            <a:endParaRPr lang="en-US" sz="1400" dirty="0"/>
          </a:p>
          <a:p>
            <a:pPr>
              <a:lnSpc>
                <a:spcPts val="2200"/>
              </a:lnSpc>
            </a:pPr>
            <a:r>
              <a:rPr lang="en-US" sz="1800" dirty="0" err="1" smtClean="0"/>
              <a:t>Flourine</a:t>
            </a:r>
            <a:r>
              <a:rPr lang="en-US" sz="1800" dirty="0" smtClean="0"/>
              <a:t> </a:t>
            </a:r>
            <a:r>
              <a:rPr lang="en-US" sz="1800" dirty="0"/>
              <a:t>atom is added to create UF6 and mixture re-staged</a:t>
            </a:r>
          </a:p>
          <a:p>
            <a:pPr>
              <a:lnSpc>
                <a:spcPts val="2200"/>
              </a:lnSpc>
            </a:pPr>
            <a:endParaRPr lang="en-US" sz="1800"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49</a:t>
            </a:fld>
            <a:endParaRPr lang="en-US" dirty="0"/>
          </a:p>
        </p:txBody>
      </p:sp>
      <p:grpSp>
        <p:nvGrpSpPr>
          <p:cNvPr id="5" name="Group 45"/>
          <p:cNvGrpSpPr/>
          <p:nvPr/>
        </p:nvGrpSpPr>
        <p:grpSpPr>
          <a:xfrm>
            <a:off x="3538728" y="3717710"/>
            <a:ext cx="5376672" cy="2730715"/>
            <a:chOff x="1024128" y="2057400"/>
            <a:chExt cx="5376672" cy="2730715"/>
          </a:xfrm>
        </p:grpSpPr>
        <p:sp>
          <p:nvSpPr>
            <p:cNvPr id="8" name="Can 7"/>
            <p:cNvSpPr/>
            <p:nvPr/>
          </p:nvSpPr>
          <p:spPr>
            <a:xfrm rot="5400000">
              <a:off x="2286000" y="1752600"/>
              <a:ext cx="304800" cy="1219200"/>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vert="vert270" rtlCol="0" anchor="ctr"/>
            <a:lstStyle/>
            <a:p>
              <a:pPr algn="ctr"/>
              <a:r>
                <a:rPr lang="en-US" sz="1600" b="1" dirty="0" smtClean="0">
                  <a:effectLst>
                    <a:outerShdw blurRad="38100" dist="38100" dir="2700000" algn="tl">
                      <a:srgbClr val="000000">
                        <a:alpha val="43137"/>
                      </a:srgbClr>
                    </a:outerShdw>
                  </a:effectLst>
                </a:rPr>
                <a:t>CO</a:t>
              </a:r>
              <a:r>
                <a:rPr lang="en-US" sz="1600" b="1" baseline="-25000" dirty="0" smtClean="0">
                  <a:effectLst>
                    <a:outerShdw blurRad="38100" dist="38100" dir="2700000" algn="tl">
                      <a:srgbClr val="000000">
                        <a:alpha val="43137"/>
                      </a:srgbClr>
                    </a:outerShdw>
                  </a:effectLst>
                </a:rPr>
                <a:t>2</a:t>
              </a:r>
              <a:r>
                <a:rPr lang="en-US" sz="1600" b="1" dirty="0" smtClean="0">
                  <a:effectLst>
                    <a:outerShdw blurRad="38100" dist="38100" dir="2700000" algn="tl">
                      <a:srgbClr val="000000">
                        <a:alpha val="43137"/>
                      </a:srgbClr>
                    </a:outerShdw>
                  </a:effectLst>
                </a:rPr>
                <a:t> LASER</a:t>
              </a:r>
              <a:endParaRPr lang="en-US" sz="1600" b="1" dirty="0">
                <a:effectLst>
                  <a:outerShdw blurRad="38100" dist="38100" dir="2700000" algn="tl">
                    <a:srgbClr val="000000">
                      <a:alpha val="43137"/>
                    </a:srgbClr>
                  </a:outerShdw>
                </a:effectLst>
              </a:endParaRPr>
            </a:p>
          </p:txBody>
        </p:sp>
        <p:cxnSp>
          <p:nvCxnSpPr>
            <p:cNvPr id="10" name="Straight Connector 9"/>
            <p:cNvCxnSpPr/>
            <p:nvPr/>
          </p:nvCxnSpPr>
          <p:spPr>
            <a:xfrm rot="16200000" flipH="1">
              <a:off x="6032202" y="2264734"/>
              <a:ext cx="152400" cy="152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flipH="1">
              <a:off x="6030433" y="3886200"/>
              <a:ext cx="152400" cy="152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810000" y="2057400"/>
              <a:ext cx="1295400" cy="533400"/>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BEAM CONVERTER</a:t>
              </a:r>
              <a:endParaRPr lang="en-US" sz="1400" b="1" dirty="0"/>
            </a:p>
          </p:txBody>
        </p:sp>
        <p:cxnSp>
          <p:nvCxnSpPr>
            <p:cNvPr id="14" name="Straight Arrow Connector 13"/>
            <p:cNvCxnSpPr/>
            <p:nvPr/>
          </p:nvCxnSpPr>
          <p:spPr>
            <a:xfrm>
              <a:off x="3124200" y="2362200"/>
              <a:ext cx="609600" cy="1588"/>
            </a:xfrm>
            <a:prstGeom prst="straightConnector1">
              <a:avLst/>
            </a:prstGeom>
            <a:ln w="19050">
              <a:solidFill>
                <a:srgbClr val="92D050"/>
              </a:solidFill>
              <a:headEnd type="none" w="med" len="med"/>
              <a:tailEnd type="triangle" w="med"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181600" y="2362200"/>
              <a:ext cx="609600" cy="1588"/>
            </a:xfrm>
            <a:prstGeom prst="straightConnector1">
              <a:avLst/>
            </a:prstGeom>
            <a:ln w="19050">
              <a:solidFill>
                <a:schemeClr val="accent6">
                  <a:lumMod val="75000"/>
                </a:schemeClr>
              </a:solidFill>
              <a:headEnd type="none" w="med" len="med"/>
              <a:tailEnd type="triangle" w="med" len="lg"/>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15000" y="2362200"/>
              <a:ext cx="381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6083598" y="2362200"/>
              <a:ext cx="12402" cy="160020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5473998" y="3960812"/>
              <a:ext cx="609600" cy="1588"/>
            </a:xfrm>
            <a:prstGeom prst="straightConnector1">
              <a:avLst/>
            </a:prstGeom>
            <a:ln w="19050">
              <a:solidFill>
                <a:schemeClr val="accent6">
                  <a:lumMod val="75000"/>
                </a:schemeClr>
              </a:solidFill>
              <a:headEnd type="none" w="med" len="med"/>
              <a:tailEnd type="triangle" w="med" len="lg"/>
            </a:ln>
          </p:spPr>
          <p:style>
            <a:lnRef idx="1">
              <a:schemeClr val="accent1"/>
            </a:lnRef>
            <a:fillRef idx="0">
              <a:schemeClr val="accent1"/>
            </a:fillRef>
            <a:effectRef idx="0">
              <a:schemeClr val="accent1"/>
            </a:effectRef>
            <a:fontRef idx="minor">
              <a:schemeClr val="tx1"/>
            </a:fontRef>
          </p:style>
        </p:cxnSp>
        <p:sp>
          <p:nvSpPr>
            <p:cNvPr id="24" name="Cloud 23"/>
            <p:cNvSpPr/>
            <p:nvPr/>
          </p:nvSpPr>
          <p:spPr>
            <a:xfrm>
              <a:off x="4648200" y="3733800"/>
              <a:ext cx="762000" cy="446566"/>
            </a:xfrm>
            <a:prstGeom prst="cloud">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rgbClr val="FFFF00"/>
                  </a:solidFill>
                  <a:effectLst>
                    <a:outerShdw blurRad="38100" dist="38100" dir="2700000" algn="tl">
                      <a:srgbClr val="000000">
                        <a:alpha val="43137"/>
                      </a:srgbClr>
                    </a:outerShdw>
                  </a:effectLst>
                </a:rPr>
                <a:t>UF</a:t>
              </a:r>
              <a:r>
                <a:rPr lang="en-US" sz="1600" b="1" baseline="-25000" dirty="0" smtClean="0">
                  <a:solidFill>
                    <a:srgbClr val="FFFF00"/>
                  </a:solidFill>
                  <a:effectLst>
                    <a:outerShdw blurRad="38100" dist="38100" dir="2700000" algn="tl">
                      <a:srgbClr val="000000">
                        <a:alpha val="43137"/>
                      </a:srgbClr>
                    </a:outerShdw>
                  </a:effectLst>
                </a:rPr>
                <a:t>6</a:t>
              </a:r>
              <a:endParaRPr lang="en-US" sz="1600" b="1" baseline="-25000" dirty="0">
                <a:solidFill>
                  <a:srgbClr val="FFFF00"/>
                </a:solidFill>
                <a:effectLst>
                  <a:outerShdw blurRad="38100" dist="38100" dir="2700000" algn="tl">
                    <a:srgbClr val="000000">
                      <a:alpha val="43137"/>
                    </a:srgbClr>
                  </a:outerShdw>
                </a:effectLst>
              </a:endParaRPr>
            </a:p>
          </p:txBody>
        </p:sp>
        <p:cxnSp>
          <p:nvCxnSpPr>
            <p:cNvPr id="16" name="Straight Arrow Connector 15"/>
            <p:cNvCxnSpPr/>
            <p:nvPr/>
          </p:nvCxnSpPr>
          <p:spPr>
            <a:xfrm flipH="1" flipV="1">
              <a:off x="4038600" y="3657600"/>
              <a:ext cx="609600" cy="303212"/>
            </a:xfrm>
            <a:prstGeom prst="straightConnector1">
              <a:avLst/>
            </a:prstGeom>
            <a:ln w="19050">
              <a:solidFill>
                <a:schemeClr val="accent6">
                  <a:lumMod val="75000"/>
                </a:schemeClr>
              </a:solidFill>
              <a:headEnd type="none" w="med" len="med"/>
              <a:tailEnd type="triangle" w="med"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4041981" y="3964860"/>
              <a:ext cx="609600" cy="301752"/>
            </a:xfrm>
            <a:prstGeom prst="straightConnector1">
              <a:avLst/>
            </a:prstGeom>
            <a:ln w="19050">
              <a:solidFill>
                <a:schemeClr val="accent6">
                  <a:lumMod val="75000"/>
                </a:schemeClr>
              </a:solidFill>
              <a:headEnd type="none" w="med" len="med"/>
              <a:tailEnd type="triangle" w="med" len="lg"/>
            </a:ln>
          </p:spPr>
          <p:style>
            <a:lnRef idx="1">
              <a:schemeClr val="accent1"/>
            </a:lnRef>
            <a:fillRef idx="0">
              <a:schemeClr val="accent1"/>
            </a:fillRef>
            <a:effectRef idx="0">
              <a:schemeClr val="accent1"/>
            </a:effectRef>
            <a:fontRef idx="minor">
              <a:schemeClr val="tx1"/>
            </a:fontRef>
          </p:style>
        </p:cxnSp>
        <p:sp>
          <p:nvSpPr>
            <p:cNvPr id="21" name="Cloud 20"/>
            <p:cNvSpPr/>
            <p:nvPr/>
          </p:nvSpPr>
          <p:spPr>
            <a:xfrm>
              <a:off x="2895600" y="3457575"/>
              <a:ext cx="1109472" cy="448056"/>
            </a:xfrm>
            <a:prstGeom prst="cloud">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baseline="30000" dirty="0" smtClean="0">
                  <a:solidFill>
                    <a:srgbClr val="FFFF00"/>
                  </a:solidFill>
                  <a:effectLst>
                    <a:outerShdw blurRad="38100" dist="38100" dir="2700000" algn="tl">
                      <a:srgbClr val="000000">
                        <a:alpha val="43137"/>
                      </a:srgbClr>
                    </a:outerShdw>
                  </a:effectLst>
                </a:rPr>
                <a:t>235</a:t>
              </a:r>
              <a:r>
                <a:rPr lang="en-US" sz="1600" b="1" dirty="0" smtClean="0">
                  <a:solidFill>
                    <a:srgbClr val="FFFF00"/>
                  </a:solidFill>
                  <a:effectLst>
                    <a:outerShdw blurRad="38100" dist="38100" dir="2700000" algn="tl">
                      <a:srgbClr val="000000">
                        <a:alpha val="43137"/>
                      </a:srgbClr>
                    </a:outerShdw>
                  </a:effectLst>
                </a:rPr>
                <a:t>UF</a:t>
              </a:r>
              <a:r>
                <a:rPr lang="en-US" sz="1600" b="1" baseline="-25000" dirty="0" smtClean="0">
                  <a:solidFill>
                    <a:srgbClr val="FFFF00"/>
                  </a:solidFill>
                  <a:effectLst>
                    <a:outerShdw blurRad="38100" dist="38100" dir="2700000" algn="tl">
                      <a:srgbClr val="000000">
                        <a:alpha val="43137"/>
                      </a:srgbClr>
                    </a:outerShdw>
                  </a:effectLst>
                </a:rPr>
                <a:t>6</a:t>
              </a:r>
              <a:endParaRPr lang="en-US" sz="1600" b="1" baseline="-25000" dirty="0">
                <a:solidFill>
                  <a:srgbClr val="FFFF00"/>
                </a:solidFill>
                <a:effectLst>
                  <a:outerShdw blurRad="38100" dist="38100" dir="2700000" algn="tl">
                    <a:srgbClr val="000000">
                      <a:alpha val="43137"/>
                    </a:srgbClr>
                  </a:outerShdw>
                </a:effectLst>
              </a:endParaRPr>
            </a:p>
          </p:txBody>
        </p:sp>
        <p:sp>
          <p:nvSpPr>
            <p:cNvPr id="25" name="Cloud 24"/>
            <p:cNvSpPr/>
            <p:nvPr/>
          </p:nvSpPr>
          <p:spPr>
            <a:xfrm>
              <a:off x="2895600" y="4047744"/>
              <a:ext cx="1109472" cy="448056"/>
            </a:xfrm>
            <a:prstGeom prst="cloud">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baseline="30000" dirty="0" smtClean="0">
                  <a:solidFill>
                    <a:srgbClr val="FFFF00"/>
                  </a:solidFill>
                  <a:effectLst>
                    <a:outerShdw blurRad="38100" dist="38100" dir="2700000" algn="tl">
                      <a:srgbClr val="000000">
                        <a:alpha val="43137"/>
                      </a:srgbClr>
                    </a:outerShdw>
                  </a:effectLst>
                </a:rPr>
                <a:t>238</a:t>
              </a:r>
              <a:r>
                <a:rPr lang="en-US" sz="1600" b="1" dirty="0" smtClean="0">
                  <a:solidFill>
                    <a:srgbClr val="FFFF00"/>
                  </a:solidFill>
                  <a:effectLst>
                    <a:outerShdw blurRad="38100" dist="38100" dir="2700000" algn="tl">
                      <a:srgbClr val="000000">
                        <a:alpha val="43137"/>
                      </a:srgbClr>
                    </a:outerShdw>
                  </a:effectLst>
                </a:rPr>
                <a:t>UF</a:t>
              </a:r>
              <a:r>
                <a:rPr lang="en-US" sz="1600" b="1" baseline="-25000" dirty="0" smtClean="0">
                  <a:solidFill>
                    <a:srgbClr val="FFFF00"/>
                  </a:solidFill>
                  <a:effectLst>
                    <a:outerShdw blurRad="38100" dist="38100" dir="2700000" algn="tl">
                      <a:srgbClr val="000000">
                        <a:alpha val="43137"/>
                      </a:srgbClr>
                    </a:outerShdw>
                  </a:effectLst>
                </a:rPr>
                <a:t>6</a:t>
              </a:r>
              <a:endParaRPr lang="en-US" sz="1600" b="1" baseline="-25000" dirty="0">
                <a:solidFill>
                  <a:srgbClr val="FFFF00"/>
                </a:solidFill>
                <a:effectLst>
                  <a:outerShdw blurRad="38100" dist="38100" dir="2700000" algn="tl">
                    <a:srgbClr val="000000">
                      <a:alpha val="43137"/>
                    </a:srgbClr>
                  </a:outerShdw>
                </a:effectLst>
              </a:endParaRPr>
            </a:p>
          </p:txBody>
        </p:sp>
        <p:sp>
          <p:nvSpPr>
            <p:cNvPr id="20" name="Can 19"/>
            <p:cNvSpPr/>
            <p:nvPr/>
          </p:nvSpPr>
          <p:spPr>
            <a:xfrm rot="3412612">
              <a:off x="1555257" y="4029163"/>
              <a:ext cx="301752" cy="1216152"/>
            </a:xfrm>
            <a:prstGeom prst="can">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b="1" dirty="0" err="1" smtClean="0">
                  <a:effectLst>
                    <a:outerShdw blurRad="38100" dist="38100" dir="2700000" algn="tl">
                      <a:srgbClr val="000000">
                        <a:alpha val="43137"/>
                      </a:srgbClr>
                    </a:outerShdw>
                  </a:effectLst>
                </a:rPr>
                <a:t>XeCl</a:t>
              </a:r>
              <a:r>
                <a:rPr lang="en-US" sz="1600" b="1" dirty="0" smtClean="0">
                  <a:effectLst>
                    <a:outerShdw blurRad="38100" dist="38100" dir="2700000" algn="tl">
                      <a:srgbClr val="000000">
                        <a:alpha val="43137"/>
                      </a:srgbClr>
                    </a:outerShdw>
                  </a:effectLst>
                </a:rPr>
                <a:t>  LASER</a:t>
              </a:r>
              <a:endParaRPr lang="en-US" sz="1600" b="1" dirty="0">
                <a:effectLst>
                  <a:outerShdw blurRad="38100" dist="38100" dir="2700000" algn="tl">
                    <a:srgbClr val="000000">
                      <a:alpha val="43137"/>
                    </a:srgbClr>
                  </a:outerShdw>
                </a:effectLst>
              </a:endParaRPr>
            </a:p>
          </p:txBody>
        </p:sp>
        <p:sp>
          <p:nvSpPr>
            <p:cNvPr id="26" name="Cloud 25"/>
            <p:cNvSpPr/>
            <p:nvPr/>
          </p:nvSpPr>
          <p:spPr>
            <a:xfrm>
              <a:off x="1024128" y="3124200"/>
              <a:ext cx="1109472" cy="448056"/>
            </a:xfrm>
            <a:prstGeom prst="cloud">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baseline="30000" dirty="0" smtClean="0">
                  <a:solidFill>
                    <a:srgbClr val="FFFF00"/>
                  </a:solidFill>
                  <a:effectLst>
                    <a:outerShdw blurRad="38100" dist="38100" dir="2700000" algn="tl">
                      <a:srgbClr val="000000">
                        <a:alpha val="43137"/>
                      </a:srgbClr>
                    </a:outerShdw>
                  </a:effectLst>
                </a:rPr>
                <a:t>235</a:t>
              </a:r>
              <a:r>
                <a:rPr lang="en-US" sz="1600" b="1" dirty="0" smtClean="0">
                  <a:solidFill>
                    <a:srgbClr val="FFFF00"/>
                  </a:solidFill>
                  <a:effectLst>
                    <a:outerShdw blurRad="38100" dist="38100" dir="2700000" algn="tl">
                      <a:srgbClr val="000000">
                        <a:alpha val="43137"/>
                      </a:srgbClr>
                    </a:outerShdw>
                  </a:effectLst>
                </a:rPr>
                <a:t>UF</a:t>
              </a:r>
              <a:r>
                <a:rPr lang="en-US" sz="1600" b="1" baseline="-25000" dirty="0" smtClean="0">
                  <a:solidFill>
                    <a:srgbClr val="FFFF00"/>
                  </a:solidFill>
                  <a:effectLst>
                    <a:outerShdw blurRad="38100" dist="38100" dir="2700000" algn="tl">
                      <a:srgbClr val="000000">
                        <a:alpha val="43137"/>
                      </a:srgbClr>
                    </a:outerShdw>
                  </a:effectLst>
                </a:rPr>
                <a:t>5</a:t>
              </a:r>
              <a:endParaRPr lang="en-US" sz="1600" b="1" baseline="-25000" dirty="0">
                <a:solidFill>
                  <a:srgbClr val="FFFF00"/>
                </a:solidFill>
                <a:effectLst>
                  <a:outerShdw blurRad="38100" dist="38100" dir="2700000" algn="tl">
                    <a:srgbClr val="000000">
                      <a:alpha val="43137"/>
                    </a:srgbClr>
                  </a:outerShdw>
                </a:effectLst>
              </a:endParaRPr>
            </a:p>
          </p:txBody>
        </p:sp>
        <p:cxnSp>
          <p:nvCxnSpPr>
            <p:cNvPr id="27" name="Straight Arrow Connector 26"/>
            <p:cNvCxnSpPr/>
            <p:nvPr/>
          </p:nvCxnSpPr>
          <p:spPr>
            <a:xfrm flipV="1">
              <a:off x="2286000" y="3886200"/>
              <a:ext cx="609600" cy="369491"/>
            </a:xfrm>
            <a:prstGeom prst="straightConnector1">
              <a:avLst/>
            </a:prstGeom>
            <a:ln w="19050">
              <a:solidFill>
                <a:schemeClr val="accent4">
                  <a:lumMod val="60000"/>
                  <a:lumOff val="40000"/>
                </a:schemeClr>
              </a:solidFill>
              <a:headEnd type="none" w="med" len="med"/>
              <a:tailEnd type="triangle" w="med" len="lg"/>
            </a:ln>
          </p:spPr>
          <p:style>
            <a:lnRef idx="1">
              <a:schemeClr val="accent1"/>
            </a:lnRef>
            <a:fillRef idx="0">
              <a:schemeClr val="accent1"/>
            </a:fillRef>
            <a:effectRef idx="0">
              <a:schemeClr val="accent1"/>
            </a:effectRef>
            <a:fontRef idx="minor">
              <a:schemeClr val="tx1"/>
            </a:fontRef>
          </p:style>
        </p:cxnSp>
        <p:sp>
          <p:nvSpPr>
            <p:cNvPr id="30" name="Cloud 29"/>
            <p:cNvSpPr/>
            <p:nvPr/>
          </p:nvSpPr>
          <p:spPr>
            <a:xfrm>
              <a:off x="1695450" y="3776662"/>
              <a:ext cx="381000" cy="357188"/>
            </a:xfrm>
            <a:prstGeom prst="cloud">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rgbClr val="FFFF00"/>
                  </a:solidFill>
                  <a:effectLst>
                    <a:outerShdw blurRad="38100" dist="38100" dir="2700000" algn="tl">
                      <a:srgbClr val="000000">
                        <a:alpha val="43137"/>
                      </a:srgbClr>
                    </a:outerShdw>
                  </a:effectLst>
                </a:rPr>
                <a:t>F</a:t>
              </a:r>
              <a:endParaRPr lang="en-US" sz="1600" b="1" baseline="-25000" dirty="0">
                <a:solidFill>
                  <a:srgbClr val="FFFF00"/>
                </a:solidFill>
                <a:effectLst>
                  <a:outerShdw blurRad="38100" dist="38100" dir="2700000" algn="tl">
                    <a:srgbClr val="000000">
                      <a:alpha val="43137"/>
                    </a:srgbClr>
                  </a:outerShdw>
                </a:effectLst>
              </a:endParaRPr>
            </a:p>
          </p:txBody>
        </p:sp>
        <p:cxnSp>
          <p:nvCxnSpPr>
            <p:cNvPr id="37" name="Straight Arrow Connector 36"/>
            <p:cNvCxnSpPr/>
            <p:nvPr/>
          </p:nvCxnSpPr>
          <p:spPr>
            <a:xfrm flipH="1" flipV="1">
              <a:off x="2209800" y="3352800"/>
              <a:ext cx="609600" cy="303212"/>
            </a:xfrm>
            <a:prstGeom prst="straightConnector1">
              <a:avLst/>
            </a:prstGeom>
            <a:ln w="19050">
              <a:solidFill>
                <a:schemeClr val="accent4">
                  <a:lumMod val="60000"/>
                  <a:lumOff val="40000"/>
                </a:schemeClr>
              </a:solidFill>
              <a:headEnd type="none" w="med" len="med"/>
              <a:tailEnd type="triangle" w="med"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2213181" y="3660060"/>
              <a:ext cx="609600" cy="301752"/>
            </a:xfrm>
            <a:prstGeom prst="straightConnector1">
              <a:avLst/>
            </a:prstGeom>
            <a:ln w="19050">
              <a:solidFill>
                <a:schemeClr val="accent4">
                  <a:lumMod val="60000"/>
                  <a:lumOff val="40000"/>
                </a:schemeClr>
              </a:solidFill>
              <a:headEnd type="none" w="med" len="med"/>
              <a:tailEnd type="triangle" w="med" len="lg"/>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044002" y="2085201"/>
              <a:ext cx="708848" cy="276999"/>
            </a:xfrm>
            <a:prstGeom prst="rect">
              <a:avLst/>
            </a:prstGeom>
            <a:noFill/>
          </p:spPr>
          <p:txBody>
            <a:bodyPr wrap="none" rtlCol="0">
              <a:spAutoFit/>
            </a:bodyPr>
            <a:lstStyle/>
            <a:p>
              <a:r>
                <a:rPr lang="en-US" sz="1200" b="1" dirty="0" smtClean="0">
                  <a:latin typeface="+mj-lt"/>
                </a:rPr>
                <a:t>10.6 µm</a:t>
              </a:r>
              <a:endParaRPr lang="en-US" sz="1200" b="1" dirty="0">
                <a:latin typeface="+mj-lt"/>
              </a:endParaRPr>
            </a:p>
          </p:txBody>
        </p:sp>
        <p:sp>
          <p:nvSpPr>
            <p:cNvPr id="42" name="TextBox 41"/>
            <p:cNvSpPr txBox="1"/>
            <p:nvPr/>
          </p:nvSpPr>
          <p:spPr>
            <a:xfrm>
              <a:off x="5297827" y="2085201"/>
              <a:ext cx="588623" cy="276999"/>
            </a:xfrm>
            <a:prstGeom prst="rect">
              <a:avLst/>
            </a:prstGeom>
            <a:noFill/>
          </p:spPr>
          <p:txBody>
            <a:bodyPr wrap="none" rtlCol="0">
              <a:spAutoFit/>
            </a:bodyPr>
            <a:lstStyle/>
            <a:p>
              <a:r>
                <a:rPr lang="en-US" sz="1200" b="1" dirty="0" smtClean="0">
                  <a:latin typeface="+mj-lt"/>
                </a:rPr>
                <a:t>16 µm</a:t>
              </a:r>
              <a:endParaRPr lang="en-US" sz="1200" b="1" dirty="0">
                <a:latin typeface="+mj-lt"/>
              </a:endParaRPr>
            </a:p>
          </p:txBody>
        </p:sp>
        <p:sp>
          <p:nvSpPr>
            <p:cNvPr id="44" name="Rectangle 43"/>
            <p:cNvSpPr/>
            <p:nvPr/>
          </p:nvSpPr>
          <p:spPr>
            <a:xfrm>
              <a:off x="5867400" y="2971800"/>
              <a:ext cx="457200" cy="2769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5812177" y="2971800"/>
              <a:ext cx="588623" cy="276999"/>
            </a:xfrm>
            <a:prstGeom prst="rect">
              <a:avLst/>
            </a:prstGeom>
            <a:noFill/>
          </p:spPr>
          <p:txBody>
            <a:bodyPr wrap="none" rtlCol="0">
              <a:spAutoFit/>
            </a:bodyPr>
            <a:lstStyle/>
            <a:p>
              <a:r>
                <a:rPr lang="en-US" sz="1200" b="1" dirty="0" smtClean="0">
                  <a:latin typeface="+mj-lt"/>
                </a:rPr>
                <a:t>16 µm</a:t>
              </a:r>
              <a:endParaRPr lang="en-US" sz="1200" b="1" dirty="0">
                <a:latin typeface="+mj-lt"/>
              </a:endParaRPr>
            </a:p>
          </p:txBody>
        </p:sp>
        <p:sp>
          <p:nvSpPr>
            <p:cNvPr id="45" name="TextBox 44"/>
            <p:cNvSpPr txBox="1"/>
            <p:nvPr/>
          </p:nvSpPr>
          <p:spPr>
            <a:xfrm rot="19706440">
              <a:off x="2326550" y="4020929"/>
              <a:ext cx="663964" cy="276999"/>
            </a:xfrm>
            <a:prstGeom prst="rect">
              <a:avLst/>
            </a:prstGeom>
            <a:noFill/>
          </p:spPr>
          <p:txBody>
            <a:bodyPr wrap="none" rtlCol="0">
              <a:spAutoFit/>
            </a:bodyPr>
            <a:lstStyle/>
            <a:p>
              <a:r>
                <a:rPr lang="en-US" sz="1200" b="1" dirty="0" smtClean="0">
                  <a:latin typeface="+mj-lt"/>
                </a:rPr>
                <a:t>308 nm</a:t>
              </a:r>
              <a:endParaRPr lang="en-US" sz="1200" b="1" dirty="0">
                <a:latin typeface="+mj-lt"/>
              </a:endParaRPr>
            </a:p>
          </p:txBody>
        </p:sp>
      </p:grpSp>
      <p:sp>
        <p:nvSpPr>
          <p:cNvPr id="48" name="Content Placeholder 2"/>
          <p:cNvSpPr txBox="1">
            <a:spLocks/>
          </p:cNvSpPr>
          <p:nvPr/>
        </p:nvSpPr>
        <p:spPr bwMode="auto">
          <a:xfrm>
            <a:off x="305583" y="3133725"/>
            <a:ext cx="4037817" cy="3733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ts val="2600"/>
              </a:lnSpc>
              <a:spcBef>
                <a:spcPct val="20000"/>
              </a:spcBef>
              <a:spcAft>
                <a:spcPct val="0"/>
              </a:spcAft>
              <a:buFont typeface="Arial" charset="0"/>
              <a:buChar char="•"/>
              <a:defRPr sz="2400" kern="1200">
                <a:solidFill>
                  <a:schemeClr val="tx1"/>
                </a:solidFill>
                <a:latin typeface="+mj-lt"/>
                <a:ea typeface="+mn-ea"/>
                <a:cs typeface="+mn-cs"/>
              </a:defRPr>
            </a:lvl1pPr>
            <a:lvl2pPr marL="742950" indent="-285750" algn="l" rtl="0" eaLnBrk="0" fontAlgn="base" hangingPunct="0">
              <a:lnSpc>
                <a:spcPts val="2200"/>
              </a:lnSpc>
              <a:spcBef>
                <a:spcPct val="20000"/>
              </a:spcBef>
              <a:spcAft>
                <a:spcPct val="0"/>
              </a:spcAft>
              <a:buFont typeface="Arial" charset="0"/>
              <a:buChar char="–"/>
              <a:defRPr sz="2000" kern="1200">
                <a:solidFill>
                  <a:schemeClr val="tx1"/>
                </a:solidFill>
                <a:latin typeface="+mj-lt"/>
                <a:ea typeface="+mn-ea"/>
                <a:cs typeface="+mn-cs"/>
              </a:defRPr>
            </a:lvl2pPr>
            <a:lvl3pPr marL="1143000" indent="-228600" algn="l" rtl="0" eaLnBrk="0" fontAlgn="base" hangingPunct="0">
              <a:lnSpc>
                <a:spcPts val="2000"/>
              </a:lnSpc>
              <a:spcBef>
                <a:spcPct val="20000"/>
              </a:spcBef>
              <a:spcAft>
                <a:spcPct val="0"/>
              </a:spcAft>
              <a:buFont typeface="Arial" charset="0"/>
              <a:buChar char="•"/>
              <a:defRPr sz="1800" kern="1200">
                <a:solidFill>
                  <a:schemeClr val="tx1"/>
                </a:solidFill>
                <a:latin typeface="+mj-lt"/>
                <a:ea typeface="+mn-ea"/>
                <a:cs typeface="+mn-cs"/>
              </a:defRPr>
            </a:lvl3pPr>
            <a:lvl4pPr marL="1600200" indent="-228600" algn="l" rtl="0" eaLnBrk="0" fontAlgn="base" hangingPunct="0">
              <a:lnSpc>
                <a:spcPts val="2000"/>
              </a:lnSpc>
              <a:spcBef>
                <a:spcPct val="20000"/>
              </a:spcBef>
              <a:spcAft>
                <a:spcPct val="0"/>
              </a:spcAft>
              <a:buFont typeface="Arial" charset="0"/>
              <a:buChar char="–"/>
              <a:defRPr sz="1800" kern="1200">
                <a:solidFill>
                  <a:schemeClr val="tx1"/>
                </a:solidFill>
                <a:latin typeface="+mj-lt"/>
                <a:ea typeface="+mn-ea"/>
                <a:cs typeface="+mn-cs"/>
              </a:defRPr>
            </a:lvl4pPr>
            <a:lvl5pPr marL="2057400" indent="-228600" algn="l" rtl="0" eaLnBrk="0" fontAlgn="base" hangingPunct="0">
              <a:lnSpc>
                <a:spcPts val="2000"/>
              </a:lnSpc>
              <a:spcBef>
                <a:spcPct val="20000"/>
              </a:spcBef>
              <a:spcAft>
                <a:spcPct val="0"/>
              </a:spcAft>
              <a:buFont typeface="Arial" charset="0"/>
              <a:buChar char="»"/>
              <a:defRPr sz="18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200"/>
              </a:lnSpc>
            </a:pPr>
            <a:r>
              <a:rPr lang="en-US" sz="1800" dirty="0" smtClean="0"/>
              <a:t>Challenge  – No known MLIS optics can handle both infrared and ultraviolet wavelengths</a:t>
            </a:r>
          </a:p>
          <a:p>
            <a:pPr>
              <a:lnSpc>
                <a:spcPts val="2200"/>
              </a:lnSpc>
            </a:pPr>
            <a:r>
              <a:rPr lang="en-US" sz="1800" dirty="0" smtClean="0"/>
              <a:t>Primary Advantage </a:t>
            </a:r>
            <a:r>
              <a:rPr lang="en-US" sz="2000" dirty="0" smtClean="0"/>
              <a:t>– </a:t>
            </a:r>
            <a:r>
              <a:rPr lang="en-US" sz="1800" dirty="0" smtClean="0"/>
              <a:t>UF</a:t>
            </a:r>
            <a:r>
              <a:rPr lang="en-US" sz="1800" baseline="-25000" dirty="0" smtClean="0"/>
              <a:t>6 </a:t>
            </a:r>
            <a:r>
              <a:rPr lang="en-US" sz="1800" dirty="0"/>
              <a:t>as a feed material (rather than vaporized U)</a:t>
            </a:r>
            <a:endParaRPr lang="en-US" sz="1600" dirty="0"/>
          </a:p>
          <a:p>
            <a:pPr marL="0" indent="0">
              <a:lnSpc>
                <a:spcPts val="2200"/>
              </a:lnSpc>
              <a:buNone/>
            </a:pPr>
            <a:endParaRPr lang="en-US" sz="1800" dirty="0"/>
          </a:p>
        </p:txBody>
      </p:sp>
    </p:spTree>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Laser Isotope Separation – SILEX</a:t>
            </a:r>
            <a:br>
              <a:rPr lang="en-US" dirty="0" smtClean="0"/>
            </a:br>
            <a:r>
              <a:rPr lang="en-US" dirty="0" smtClean="0"/>
              <a:t>Separation of Isotopes by Laser Excitation</a:t>
            </a:r>
            <a:br>
              <a:rPr lang="en-US" dirty="0" smtClean="0"/>
            </a:br>
            <a:r>
              <a:rPr lang="en-US" dirty="0" smtClean="0">
                <a:solidFill>
                  <a:prstClr val="black"/>
                </a:solidFill>
              </a:rPr>
              <a:t> </a:t>
            </a:r>
            <a:r>
              <a:rPr lang="en-US" sz="2000" dirty="0" smtClean="0">
                <a:solidFill>
                  <a:prstClr val="black"/>
                </a:solidFill>
              </a:rPr>
              <a:t>(5 of 5)</a:t>
            </a:r>
            <a:endParaRPr lang="en-US" sz="2000" dirty="0"/>
          </a:p>
        </p:txBody>
      </p:sp>
      <p:sp>
        <p:nvSpPr>
          <p:cNvPr id="3" name="Content Placeholder 2"/>
          <p:cNvSpPr>
            <a:spLocks noGrp="1"/>
          </p:cNvSpPr>
          <p:nvPr>
            <p:ph idx="1"/>
          </p:nvPr>
        </p:nvSpPr>
        <p:spPr>
          <a:xfrm>
            <a:off x="305584" y="1219200"/>
            <a:ext cx="8609816" cy="3200400"/>
          </a:xfrm>
        </p:spPr>
        <p:txBody>
          <a:bodyPr/>
          <a:lstStyle/>
          <a:p>
            <a:r>
              <a:rPr lang="en-US" sz="2000" dirty="0" smtClean="0"/>
              <a:t>Technology developed by Australia in 1990s</a:t>
            </a:r>
          </a:p>
          <a:p>
            <a:r>
              <a:rPr lang="en-US" sz="2000" dirty="0" smtClean="0"/>
              <a:t>Variation </a:t>
            </a:r>
            <a:r>
              <a:rPr lang="en-US" sz="2000" dirty="0"/>
              <a:t>of </a:t>
            </a:r>
            <a:r>
              <a:rPr lang="en-US" sz="2000" dirty="0" smtClean="0"/>
              <a:t>MLIS  (</a:t>
            </a:r>
            <a:r>
              <a:rPr lang="en-US" sz="2000" dirty="0" smtClean="0">
                <a:hlinkClick r:id="rId3"/>
              </a:rPr>
              <a:t>http://library.lanl.gov/cgi-bin/getfile?00937128.pdf</a:t>
            </a:r>
            <a:r>
              <a:rPr lang="en-US" sz="2000" dirty="0" smtClean="0"/>
              <a:t>)</a:t>
            </a:r>
            <a:endParaRPr lang="en-US" sz="2000" dirty="0"/>
          </a:p>
          <a:p>
            <a:r>
              <a:rPr lang="en-US" sz="2000" dirty="0" smtClean="0"/>
              <a:t>Proprietary </a:t>
            </a:r>
            <a:r>
              <a:rPr lang="en-US" sz="2000" dirty="0"/>
              <a:t>compound chemically reacts with laser-excited </a:t>
            </a:r>
            <a:r>
              <a:rPr lang="en-US" sz="2000" baseline="30000" dirty="0"/>
              <a:t>235</a:t>
            </a:r>
            <a:r>
              <a:rPr lang="en-US" sz="2000" dirty="0"/>
              <a:t>UF</a:t>
            </a:r>
            <a:r>
              <a:rPr lang="en-US" sz="2000" baseline="-25000" dirty="0"/>
              <a:t>6</a:t>
            </a:r>
            <a:r>
              <a:rPr lang="en-US" sz="2000" dirty="0"/>
              <a:t> </a:t>
            </a:r>
            <a:r>
              <a:rPr lang="en-US" sz="2000" dirty="0" smtClean="0"/>
              <a:t>molecules</a:t>
            </a:r>
          </a:p>
          <a:p>
            <a:r>
              <a:rPr lang="en-US" sz="2000" dirty="0"/>
              <a:t>Single stage separation factor </a:t>
            </a:r>
            <a:r>
              <a:rPr lang="el-GR" sz="2000" dirty="0"/>
              <a:t>α</a:t>
            </a:r>
            <a:r>
              <a:rPr lang="en-US" sz="2000" dirty="0"/>
              <a:t> = 2 - 20  (unclassified</a:t>
            </a:r>
            <a:r>
              <a:rPr lang="en-US" sz="2000" dirty="0" smtClean="0"/>
              <a:t>)</a:t>
            </a:r>
          </a:p>
          <a:p>
            <a:r>
              <a:rPr lang="en-US" sz="2000" dirty="0" smtClean="0"/>
              <a:t>A little history …</a:t>
            </a:r>
          </a:p>
          <a:p>
            <a:pPr lvl="1"/>
            <a:r>
              <a:rPr lang="en-US" sz="1600" dirty="0" smtClean="0"/>
              <a:t>1996:  The US Enrichment Corporation (USEC) secured rights to evaluate and develop SILEX for commercial uranium </a:t>
            </a:r>
            <a:r>
              <a:rPr lang="en-US" sz="1600" dirty="0" err="1" smtClean="0"/>
              <a:t>enrichement</a:t>
            </a:r>
            <a:endParaRPr lang="en-US" sz="1600" dirty="0" smtClean="0"/>
          </a:p>
          <a:p>
            <a:pPr lvl="1"/>
            <a:r>
              <a:rPr lang="en-US" sz="1600" dirty="0" smtClean="0"/>
              <a:t>2003:  USEC signed an agreement with GE, granting exclusive rights to develop SILEX enrichment technology</a:t>
            </a:r>
            <a:endParaRPr lang="en-US" sz="2000" dirty="0" smtClean="0"/>
          </a:p>
          <a:p>
            <a:endParaRPr lang="en-US" sz="2000"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50</a:t>
            </a:fld>
            <a:endParaRPr lang="en-US" dirty="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7400" y="4650627"/>
            <a:ext cx="2632880" cy="1756721"/>
          </a:xfrm>
          <a:prstGeom prst="rect">
            <a:avLst/>
          </a:prstGeom>
        </p:spPr>
      </p:pic>
      <p:sp>
        <p:nvSpPr>
          <p:cNvPr id="6" name="TextBox 5"/>
          <p:cNvSpPr txBox="1"/>
          <p:nvPr/>
        </p:nvSpPr>
        <p:spPr>
          <a:xfrm>
            <a:off x="5996161" y="6388298"/>
            <a:ext cx="2404889" cy="307777"/>
          </a:xfrm>
          <a:prstGeom prst="rect">
            <a:avLst/>
          </a:prstGeom>
          <a:noFill/>
        </p:spPr>
        <p:txBody>
          <a:bodyPr wrap="none" rtlCol="0">
            <a:spAutoFit/>
          </a:bodyPr>
          <a:lstStyle/>
          <a:p>
            <a:r>
              <a:rPr lang="en-US" sz="1400" b="1" dirty="0" smtClean="0">
                <a:latin typeface="+mj-lt"/>
              </a:rPr>
              <a:t>SILEX Plant in Wilmington, NC</a:t>
            </a:r>
            <a:endParaRPr lang="en-US" sz="1400" b="1" dirty="0">
              <a:latin typeface="+mj-lt"/>
            </a:endParaRPr>
          </a:p>
        </p:txBody>
      </p:sp>
      <p:sp>
        <p:nvSpPr>
          <p:cNvPr id="7" name="Content Placeholder 2"/>
          <p:cNvSpPr txBox="1">
            <a:spLocks/>
          </p:cNvSpPr>
          <p:nvPr/>
        </p:nvSpPr>
        <p:spPr bwMode="auto">
          <a:xfrm>
            <a:off x="304800" y="4343400"/>
            <a:ext cx="5562600" cy="1752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ts val="2600"/>
              </a:lnSpc>
              <a:spcBef>
                <a:spcPct val="20000"/>
              </a:spcBef>
              <a:spcAft>
                <a:spcPct val="0"/>
              </a:spcAft>
              <a:buFont typeface="Arial" charset="0"/>
              <a:buChar char="•"/>
              <a:defRPr sz="2400" kern="1200">
                <a:solidFill>
                  <a:schemeClr val="tx1"/>
                </a:solidFill>
                <a:latin typeface="+mj-lt"/>
                <a:ea typeface="+mn-ea"/>
                <a:cs typeface="+mn-cs"/>
              </a:defRPr>
            </a:lvl1pPr>
            <a:lvl2pPr marL="742950" indent="-285750" algn="l" rtl="0" eaLnBrk="0" fontAlgn="base" hangingPunct="0">
              <a:lnSpc>
                <a:spcPts val="2200"/>
              </a:lnSpc>
              <a:spcBef>
                <a:spcPct val="20000"/>
              </a:spcBef>
              <a:spcAft>
                <a:spcPct val="0"/>
              </a:spcAft>
              <a:buFont typeface="Arial" charset="0"/>
              <a:buChar char="–"/>
              <a:defRPr sz="2000" kern="1200">
                <a:solidFill>
                  <a:schemeClr val="tx1"/>
                </a:solidFill>
                <a:latin typeface="+mj-lt"/>
                <a:ea typeface="+mn-ea"/>
                <a:cs typeface="+mn-cs"/>
              </a:defRPr>
            </a:lvl2pPr>
            <a:lvl3pPr marL="1143000" indent="-228600" algn="l" rtl="0" eaLnBrk="0" fontAlgn="base" hangingPunct="0">
              <a:lnSpc>
                <a:spcPts val="2000"/>
              </a:lnSpc>
              <a:spcBef>
                <a:spcPct val="20000"/>
              </a:spcBef>
              <a:spcAft>
                <a:spcPct val="0"/>
              </a:spcAft>
              <a:buFont typeface="Arial" charset="0"/>
              <a:buChar char="•"/>
              <a:defRPr sz="1800" kern="1200">
                <a:solidFill>
                  <a:schemeClr val="tx1"/>
                </a:solidFill>
                <a:latin typeface="+mj-lt"/>
                <a:ea typeface="+mn-ea"/>
                <a:cs typeface="+mn-cs"/>
              </a:defRPr>
            </a:lvl3pPr>
            <a:lvl4pPr marL="1600200" indent="-228600" algn="l" rtl="0" eaLnBrk="0" fontAlgn="base" hangingPunct="0">
              <a:lnSpc>
                <a:spcPts val="2000"/>
              </a:lnSpc>
              <a:spcBef>
                <a:spcPct val="20000"/>
              </a:spcBef>
              <a:spcAft>
                <a:spcPct val="0"/>
              </a:spcAft>
              <a:buFont typeface="Arial" charset="0"/>
              <a:buChar char="–"/>
              <a:defRPr sz="1800" kern="1200">
                <a:solidFill>
                  <a:schemeClr val="tx1"/>
                </a:solidFill>
                <a:latin typeface="+mj-lt"/>
                <a:ea typeface="+mn-ea"/>
                <a:cs typeface="+mn-cs"/>
              </a:defRPr>
            </a:lvl4pPr>
            <a:lvl5pPr marL="2057400" indent="-228600" algn="l" rtl="0" eaLnBrk="0" fontAlgn="base" hangingPunct="0">
              <a:lnSpc>
                <a:spcPts val="2000"/>
              </a:lnSpc>
              <a:spcBef>
                <a:spcPct val="20000"/>
              </a:spcBef>
              <a:spcAft>
                <a:spcPct val="0"/>
              </a:spcAft>
              <a:buFont typeface="Arial" charset="0"/>
              <a:buChar char="»"/>
              <a:defRPr sz="18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600" dirty="0" smtClean="0"/>
              <a:t>2008:  Test loop began operation at GE's nuclear (fuel fabrication) facility in Wilmington, North Carolina</a:t>
            </a:r>
          </a:p>
          <a:p>
            <a:pPr lvl="1"/>
            <a:r>
              <a:rPr lang="en-US" sz="1600" dirty="0" smtClean="0"/>
              <a:t>2009:  License submitted to NRC for full commercial plant at Wilmington</a:t>
            </a:r>
            <a:endParaRPr lang="en-US" dirty="0" smtClean="0"/>
          </a:p>
          <a:p>
            <a:pPr lvl="1"/>
            <a:r>
              <a:rPr lang="en-US" sz="1600" dirty="0" smtClean="0"/>
              <a:t>2013:  Lead cascade scheduled for completion with “significant production capability”</a:t>
            </a:r>
          </a:p>
          <a:p>
            <a:endParaRPr lang="en-US" sz="2000" dirty="0" smtClean="0"/>
          </a:p>
          <a:p>
            <a:endParaRPr lang="en-US" sz="2000" dirty="0"/>
          </a:p>
        </p:txBody>
      </p:sp>
    </p:spTree>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Chemical Separation</a:t>
            </a:r>
            <a:br>
              <a:rPr lang="en-US" dirty="0" smtClean="0"/>
            </a:br>
            <a:r>
              <a:rPr lang="en-US" sz="1800" dirty="0" smtClean="0"/>
              <a:t>(1 of 2)</a:t>
            </a:r>
            <a:endParaRPr lang="en-US" sz="1800" dirty="0"/>
          </a:p>
        </p:txBody>
      </p:sp>
      <p:sp>
        <p:nvSpPr>
          <p:cNvPr id="3" name="Content Placeholder 2"/>
          <p:cNvSpPr>
            <a:spLocks noGrp="1"/>
          </p:cNvSpPr>
          <p:nvPr>
            <p:ph idx="1"/>
          </p:nvPr>
        </p:nvSpPr>
        <p:spPr/>
        <p:txBody>
          <a:bodyPr/>
          <a:lstStyle/>
          <a:p>
            <a:r>
              <a:rPr lang="en-US" dirty="0" smtClean="0"/>
              <a:t>Both France and Japan have developed (different) chemical process for separating uranium isotopes</a:t>
            </a:r>
          </a:p>
          <a:p>
            <a:pPr lvl="1"/>
            <a:r>
              <a:rPr lang="en-US" dirty="0" smtClean="0"/>
              <a:t>Details regarding the processes are maintained by the governments of each nation</a:t>
            </a:r>
          </a:p>
          <a:p>
            <a:pPr lvl="1"/>
            <a:r>
              <a:rPr lang="en-US" dirty="0" smtClean="0"/>
              <a:t>In general, </a:t>
            </a:r>
            <a:r>
              <a:rPr lang="en-US" baseline="30000" dirty="0" smtClean="0"/>
              <a:t>235</a:t>
            </a:r>
            <a:r>
              <a:rPr lang="en-US" dirty="0" smtClean="0"/>
              <a:t>U and </a:t>
            </a:r>
            <a:r>
              <a:rPr lang="en-US" baseline="30000" dirty="0" smtClean="0"/>
              <a:t>238</a:t>
            </a:r>
            <a:r>
              <a:rPr lang="en-US" dirty="0" smtClean="0"/>
              <a:t>U in compound show different preference for different valance forms</a:t>
            </a:r>
          </a:p>
          <a:p>
            <a:r>
              <a:rPr lang="en-US" dirty="0" smtClean="0"/>
              <a:t>Japan – Asahi ion-exchange process</a:t>
            </a:r>
          </a:p>
          <a:p>
            <a:pPr lvl="1"/>
            <a:r>
              <a:rPr lang="en-US" dirty="0" err="1" smtClean="0"/>
              <a:t>Hexavalent</a:t>
            </a:r>
            <a:r>
              <a:rPr lang="en-US" dirty="0" smtClean="0"/>
              <a:t> (U</a:t>
            </a:r>
            <a:r>
              <a:rPr lang="en-US" baseline="30000" dirty="0" smtClean="0"/>
              <a:t>6+</a:t>
            </a:r>
            <a:r>
              <a:rPr lang="en-US" dirty="0" smtClean="0"/>
              <a:t>) </a:t>
            </a:r>
            <a:r>
              <a:rPr lang="en-US" dirty="0" err="1" smtClean="0"/>
              <a:t>uranyl</a:t>
            </a:r>
            <a:r>
              <a:rPr lang="en-US" dirty="0" smtClean="0"/>
              <a:t> chloride UO</a:t>
            </a:r>
            <a:r>
              <a:rPr lang="en-US" baseline="-25000" dirty="0" smtClean="0"/>
              <a:t>2</a:t>
            </a:r>
            <a:r>
              <a:rPr lang="en-US" dirty="0" smtClean="0"/>
              <a:t>Cl</a:t>
            </a:r>
            <a:r>
              <a:rPr lang="en-US" baseline="-25000" dirty="0" smtClean="0"/>
              <a:t>2</a:t>
            </a:r>
            <a:r>
              <a:rPr lang="en-US" dirty="0" smtClean="0"/>
              <a:t> is mixed with tetravalent</a:t>
            </a:r>
            <a:br>
              <a:rPr lang="en-US" dirty="0" smtClean="0"/>
            </a:br>
            <a:r>
              <a:rPr lang="en-US" dirty="0" smtClean="0"/>
              <a:t>(U</a:t>
            </a:r>
            <a:r>
              <a:rPr lang="en-US" baseline="30000" dirty="0" smtClean="0"/>
              <a:t>4+</a:t>
            </a:r>
            <a:r>
              <a:rPr lang="en-US" dirty="0" smtClean="0"/>
              <a:t>) uranium tetrachloride UCl</a:t>
            </a:r>
            <a:r>
              <a:rPr lang="en-US" baseline="-25000" dirty="0" smtClean="0"/>
              <a:t>4</a:t>
            </a:r>
            <a:r>
              <a:rPr lang="en-US" dirty="0" smtClean="0"/>
              <a:t> </a:t>
            </a:r>
          </a:p>
          <a:p>
            <a:pPr lvl="1"/>
            <a:r>
              <a:rPr lang="en-US" baseline="30000" dirty="0" smtClean="0"/>
              <a:t>235</a:t>
            </a:r>
            <a:r>
              <a:rPr lang="en-US" dirty="0" smtClean="0"/>
              <a:t>U shows a preference for the higher valance and will exchange with </a:t>
            </a:r>
            <a:r>
              <a:rPr lang="en-US" baseline="30000" dirty="0" smtClean="0"/>
              <a:t>238</a:t>
            </a:r>
            <a:r>
              <a:rPr lang="en-US" dirty="0" smtClean="0"/>
              <a:t>U when mixed in a reaction column</a:t>
            </a:r>
          </a:p>
          <a:p>
            <a:pPr lvl="1"/>
            <a:r>
              <a:rPr lang="en-US" dirty="0" smtClean="0"/>
              <a:t>Requires a proprietary resin</a:t>
            </a:r>
          </a:p>
          <a:p>
            <a:pPr lvl="1"/>
            <a:r>
              <a:rPr lang="en-US" dirty="0" smtClean="0"/>
              <a:t>Limited by the mixing times of reagents and resin</a:t>
            </a:r>
          </a:p>
          <a:p>
            <a:pPr lvl="1"/>
            <a:r>
              <a:rPr lang="en-US" dirty="0" smtClean="0"/>
              <a:t>A catalyst increases the exchange process</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51</a:t>
            </a:fld>
            <a:endParaRPr lang="en-US" dirty="0"/>
          </a:p>
        </p:txBody>
      </p:sp>
    </p:spTree>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Chemical Separation</a:t>
            </a:r>
            <a:br>
              <a:rPr lang="en-US" dirty="0" smtClean="0"/>
            </a:br>
            <a:r>
              <a:rPr lang="en-US" sz="1800" dirty="0" smtClean="0"/>
              <a:t>(2 of 2)</a:t>
            </a:r>
            <a:endParaRPr lang="en-US" sz="1800" dirty="0"/>
          </a:p>
        </p:txBody>
      </p:sp>
      <p:sp>
        <p:nvSpPr>
          <p:cNvPr id="3" name="Content Placeholder 2"/>
          <p:cNvSpPr>
            <a:spLocks noGrp="1"/>
          </p:cNvSpPr>
          <p:nvPr>
            <p:ph idx="1"/>
          </p:nvPr>
        </p:nvSpPr>
        <p:spPr/>
        <p:txBody>
          <a:bodyPr/>
          <a:lstStyle/>
          <a:p>
            <a:r>
              <a:rPr lang="en-US" dirty="0" smtClean="0"/>
              <a:t>France – </a:t>
            </a:r>
            <a:r>
              <a:rPr lang="en-US" dirty="0" err="1" smtClean="0"/>
              <a:t>Chemex</a:t>
            </a:r>
            <a:r>
              <a:rPr lang="en-US" dirty="0" smtClean="0"/>
              <a:t> solvent-extraction process</a:t>
            </a:r>
          </a:p>
          <a:p>
            <a:pPr lvl="1"/>
            <a:r>
              <a:rPr lang="en-US" dirty="0" smtClean="0"/>
              <a:t>Uses trivalent (U</a:t>
            </a:r>
            <a:r>
              <a:rPr lang="en-US" baseline="30000" dirty="0" smtClean="0"/>
              <a:t>3+</a:t>
            </a:r>
            <a:r>
              <a:rPr lang="en-US" dirty="0" smtClean="0"/>
              <a:t>) and tetravalent (U</a:t>
            </a:r>
            <a:r>
              <a:rPr lang="en-US" baseline="30000" dirty="0" smtClean="0"/>
              <a:t>4+</a:t>
            </a:r>
            <a:r>
              <a:rPr lang="en-US" dirty="0" smtClean="0"/>
              <a:t>) forms of some compound</a:t>
            </a:r>
          </a:p>
          <a:p>
            <a:pPr lvl="1"/>
            <a:r>
              <a:rPr lang="en-US" baseline="30000" dirty="0" smtClean="0"/>
              <a:t>238</a:t>
            </a:r>
            <a:r>
              <a:rPr lang="en-US" dirty="0" smtClean="0"/>
              <a:t>U concentrates in the U</a:t>
            </a:r>
            <a:r>
              <a:rPr lang="en-US" baseline="30000" dirty="0" smtClean="0"/>
              <a:t>3+</a:t>
            </a:r>
            <a:r>
              <a:rPr lang="en-US" dirty="0" smtClean="0"/>
              <a:t> form, and </a:t>
            </a:r>
            <a:r>
              <a:rPr lang="en-US" baseline="30000" dirty="0" smtClean="0"/>
              <a:t>235</a:t>
            </a:r>
            <a:r>
              <a:rPr lang="en-US" dirty="0" smtClean="0"/>
              <a:t>U in the U</a:t>
            </a:r>
            <a:r>
              <a:rPr lang="en-US" baseline="30000" dirty="0" smtClean="0"/>
              <a:t>4+</a:t>
            </a:r>
            <a:r>
              <a:rPr lang="en-US" dirty="0" smtClean="0"/>
              <a:t> form</a:t>
            </a:r>
          </a:p>
          <a:p>
            <a:pPr lvl="1"/>
            <a:r>
              <a:rPr lang="en-US" dirty="0" smtClean="0"/>
              <a:t>No catalyst used</a:t>
            </a:r>
          </a:p>
          <a:p>
            <a:pPr lvl="1"/>
            <a:r>
              <a:rPr lang="en-US" dirty="0" smtClean="0"/>
              <a:t>Impurities must be avoided</a:t>
            </a:r>
          </a:p>
          <a:p>
            <a:pPr lvl="1"/>
            <a:r>
              <a:rPr lang="en-US" dirty="0" smtClean="0"/>
              <a:t>Low separation factor – 1000s of stages needed just to LEU, but a single column contains hundreds of effective stages</a:t>
            </a:r>
          </a:p>
          <a:p>
            <a:pPr lvl="1"/>
            <a:r>
              <a:rPr lang="en-US" dirty="0" smtClean="0"/>
              <a:t>France has offered to license process to other nations if they agree not to pursue any other separation process(</a:t>
            </a:r>
            <a:r>
              <a:rPr lang="en-US" dirty="0" err="1" smtClean="0"/>
              <a:t>es</a:t>
            </a:r>
            <a:r>
              <a:rPr lang="en-US" dirty="0" smtClean="0"/>
              <a:t>)</a:t>
            </a:r>
          </a:p>
          <a:p>
            <a:pPr lvl="1"/>
            <a:r>
              <a:rPr lang="en-US" dirty="0" smtClean="0"/>
              <a:t>Because the use of </a:t>
            </a:r>
            <a:r>
              <a:rPr lang="en-US" dirty="0" err="1" smtClean="0"/>
              <a:t>Chemex</a:t>
            </a:r>
            <a:r>
              <a:rPr lang="en-US" dirty="0" smtClean="0"/>
              <a:t> to LEU would make it easier for other processes to go to HEU</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52</a:t>
            </a:fld>
            <a:endParaRPr lang="en-US" dirty="0"/>
          </a:p>
        </p:txBody>
      </p:sp>
    </p:spTree>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
            <a:ext cx="7057535" cy="914400"/>
          </a:xfrm>
        </p:spPr>
        <p:txBody>
          <a:bodyPr>
            <a:noAutofit/>
          </a:bodyPr>
          <a:lstStyle/>
          <a:p>
            <a:r>
              <a:rPr lang="en-US" dirty="0" smtClean="0"/>
              <a:t>Solid Uranium Hazards – ORNL Accident</a:t>
            </a:r>
            <a:endParaRPr lang="en-US" dirty="0"/>
          </a:p>
        </p:txBody>
      </p:sp>
      <p:sp>
        <p:nvSpPr>
          <p:cNvPr id="3" name="Content Placeholder 2"/>
          <p:cNvSpPr>
            <a:spLocks noGrp="1"/>
          </p:cNvSpPr>
          <p:nvPr>
            <p:ph idx="1"/>
          </p:nvPr>
        </p:nvSpPr>
        <p:spPr>
          <a:xfrm>
            <a:off x="305584" y="1219200"/>
            <a:ext cx="8609816" cy="2819400"/>
          </a:xfrm>
        </p:spPr>
        <p:txBody>
          <a:bodyPr/>
          <a:lstStyle/>
          <a:p>
            <a:r>
              <a:rPr lang="en-US" dirty="0" smtClean="0"/>
              <a:t>AVLIS, EMIS, and Chemical Separation involve solid uranium metal or uranium compounds</a:t>
            </a:r>
          </a:p>
          <a:p>
            <a:r>
              <a:rPr lang="en-US" dirty="0" smtClean="0"/>
              <a:t>June 16, 1958 criticality accident</a:t>
            </a:r>
          </a:p>
          <a:p>
            <a:pPr lvl="1"/>
            <a:r>
              <a:rPr lang="en-US" dirty="0" smtClean="0"/>
              <a:t>Flow to two (top) </a:t>
            </a:r>
            <a:r>
              <a:rPr lang="en-US" dirty="0" err="1" smtClean="0"/>
              <a:t>uranyl</a:t>
            </a:r>
            <a:r>
              <a:rPr lang="en-US" dirty="0" smtClean="0"/>
              <a:t> nitrate storage tanks turned off for cleaning</a:t>
            </a:r>
          </a:p>
          <a:p>
            <a:pPr lvl="1"/>
            <a:r>
              <a:rPr lang="en-US" dirty="0" smtClean="0"/>
              <a:t>Leak in valve leading to 55-gallon drum caused accumulation of 2.1 kg of enriched (93%) uranium in form of liquid </a:t>
            </a:r>
            <a:r>
              <a:rPr lang="en-US" dirty="0" err="1" smtClean="0"/>
              <a:t>uranyl</a:t>
            </a:r>
            <a:r>
              <a:rPr lang="en-US" dirty="0" smtClean="0"/>
              <a:t> nitrate</a:t>
            </a:r>
          </a:p>
          <a:p>
            <a:pPr lvl="1"/>
            <a:r>
              <a:rPr lang="en-US" dirty="0" smtClean="0"/>
              <a:t>Water from top two tanks flushed to 55-gallon drum;  water provided adequate moderation for criticality </a:t>
            </a:r>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53</a:t>
            </a:fld>
            <a:endParaRPr lang="en-US" dirty="0"/>
          </a:p>
        </p:txBody>
      </p:sp>
      <p:grpSp>
        <p:nvGrpSpPr>
          <p:cNvPr id="7" name="Group 6"/>
          <p:cNvGrpSpPr/>
          <p:nvPr/>
        </p:nvGrpSpPr>
        <p:grpSpPr>
          <a:xfrm>
            <a:off x="4532377" y="4038600"/>
            <a:ext cx="4306823" cy="2286000"/>
            <a:chOff x="457200" y="1590674"/>
            <a:chExt cx="8421623" cy="3953637"/>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5831" t="6547"/>
            <a:stretch/>
          </p:blipFill>
          <p:spPr>
            <a:xfrm>
              <a:off x="1628774" y="1590674"/>
              <a:ext cx="7250049" cy="3953637"/>
            </a:xfrm>
            <a:prstGeom prst="rect">
              <a:avLst/>
            </a:prstGeom>
          </p:spPr>
        </p:pic>
        <p:sp>
          <p:nvSpPr>
            <p:cNvPr id="6" name="Rectangle 5"/>
            <p:cNvSpPr/>
            <p:nvPr/>
          </p:nvSpPr>
          <p:spPr>
            <a:xfrm>
              <a:off x="457200" y="4572000"/>
              <a:ext cx="3962400"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Content Placeholder 2"/>
          <p:cNvSpPr txBox="1">
            <a:spLocks/>
          </p:cNvSpPr>
          <p:nvPr/>
        </p:nvSpPr>
        <p:spPr bwMode="auto">
          <a:xfrm>
            <a:off x="304800" y="3924300"/>
            <a:ext cx="6253951" cy="2819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ts val="2600"/>
              </a:lnSpc>
              <a:spcBef>
                <a:spcPct val="20000"/>
              </a:spcBef>
              <a:spcAft>
                <a:spcPct val="0"/>
              </a:spcAft>
              <a:buFont typeface="Arial" charset="0"/>
              <a:buChar char="•"/>
              <a:defRPr sz="2400" kern="1200">
                <a:solidFill>
                  <a:schemeClr val="tx1"/>
                </a:solidFill>
                <a:latin typeface="+mj-lt"/>
                <a:ea typeface="+mn-ea"/>
                <a:cs typeface="+mn-cs"/>
              </a:defRPr>
            </a:lvl1pPr>
            <a:lvl2pPr marL="742950" indent="-285750" algn="l" rtl="0" eaLnBrk="0" fontAlgn="base" hangingPunct="0">
              <a:lnSpc>
                <a:spcPts val="2200"/>
              </a:lnSpc>
              <a:spcBef>
                <a:spcPct val="20000"/>
              </a:spcBef>
              <a:spcAft>
                <a:spcPct val="0"/>
              </a:spcAft>
              <a:buFont typeface="Arial" charset="0"/>
              <a:buChar char="–"/>
              <a:defRPr sz="2000" kern="1200">
                <a:solidFill>
                  <a:schemeClr val="tx1"/>
                </a:solidFill>
                <a:latin typeface="+mj-lt"/>
                <a:ea typeface="+mn-ea"/>
                <a:cs typeface="+mn-cs"/>
              </a:defRPr>
            </a:lvl2pPr>
            <a:lvl3pPr marL="1143000" indent="-228600" algn="l" rtl="0" eaLnBrk="0" fontAlgn="base" hangingPunct="0">
              <a:lnSpc>
                <a:spcPts val="2000"/>
              </a:lnSpc>
              <a:spcBef>
                <a:spcPct val="20000"/>
              </a:spcBef>
              <a:spcAft>
                <a:spcPct val="0"/>
              </a:spcAft>
              <a:buFont typeface="Arial" charset="0"/>
              <a:buChar char="•"/>
              <a:defRPr sz="1800" kern="1200">
                <a:solidFill>
                  <a:schemeClr val="tx1"/>
                </a:solidFill>
                <a:latin typeface="+mj-lt"/>
                <a:ea typeface="+mn-ea"/>
                <a:cs typeface="+mn-cs"/>
              </a:defRPr>
            </a:lvl3pPr>
            <a:lvl4pPr marL="1600200" indent="-228600" algn="l" rtl="0" eaLnBrk="0" fontAlgn="base" hangingPunct="0">
              <a:lnSpc>
                <a:spcPts val="2000"/>
              </a:lnSpc>
              <a:spcBef>
                <a:spcPct val="20000"/>
              </a:spcBef>
              <a:spcAft>
                <a:spcPct val="0"/>
              </a:spcAft>
              <a:buFont typeface="Arial" charset="0"/>
              <a:buChar char="–"/>
              <a:defRPr sz="1800" kern="1200">
                <a:solidFill>
                  <a:schemeClr val="tx1"/>
                </a:solidFill>
                <a:latin typeface="+mj-lt"/>
                <a:ea typeface="+mn-ea"/>
                <a:cs typeface="+mn-cs"/>
              </a:defRPr>
            </a:lvl4pPr>
            <a:lvl5pPr marL="2057400" indent="-228600" algn="l" rtl="0" eaLnBrk="0" fontAlgn="base" hangingPunct="0">
              <a:lnSpc>
                <a:spcPts val="2000"/>
              </a:lnSpc>
              <a:spcBef>
                <a:spcPct val="20000"/>
              </a:spcBef>
              <a:spcAft>
                <a:spcPct val="0"/>
              </a:spcAft>
              <a:buFont typeface="Arial" charset="0"/>
              <a:buChar char="»"/>
              <a:defRPr sz="18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dirty="0" smtClean="0"/>
              <a:t>8 technicians injured</a:t>
            </a:r>
          </a:p>
          <a:p>
            <a:pPr lvl="1"/>
            <a:r>
              <a:rPr lang="en-US" dirty="0" smtClean="0"/>
              <a:t>Doses of 29-461 rem received</a:t>
            </a:r>
          </a:p>
          <a:p>
            <a:pPr lvl="1"/>
            <a:r>
              <a:rPr lang="en-US" dirty="0" smtClean="0"/>
              <a:t>Slight area contamination</a:t>
            </a:r>
          </a:p>
          <a:p>
            <a:pPr lvl="1"/>
            <a:r>
              <a:rPr lang="en-US" dirty="0" smtClean="0"/>
              <a:t>Contamination costs  &lt;  $1000</a:t>
            </a:r>
          </a:p>
          <a:p>
            <a:r>
              <a:rPr lang="en-US" dirty="0" smtClean="0"/>
              <a:t>Accidents can serve as a proliferation signal</a:t>
            </a:r>
          </a:p>
          <a:p>
            <a:pPr lvl="1"/>
            <a:r>
              <a:rPr lang="en-US" dirty="0" smtClean="0"/>
              <a:t>Extra-national medical assistance</a:t>
            </a:r>
          </a:p>
          <a:p>
            <a:pPr lvl="1"/>
            <a:r>
              <a:rPr lang="en-US" dirty="0" smtClean="0"/>
              <a:t>Assistance for decontamination and clean up</a:t>
            </a:r>
          </a:p>
        </p:txBody>
      </p:sp>
    </p:spTree>
  </p:cSld>
  <p:clrMapOvr>
    <a:masterClrMapping/>
  </p:clrMapOvr>
  <p:transition spd="slow"/>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Enrichment Processes Compared</a:t>
            </a:r>
            <a:endParaRPr lang="en-US" dirty="0"/>
          </a:p>
        </p:txBody>
      </p:sp>
      <p:graphicFrame>
        <p:nvGraphicFramePr>
          <p:cNvPr id="5" name="Content Placeholder 4"/>
          <p:cNvGraphicFramePr>
            <a:graphicFrameLocks noGrp="1"/>
          </p:cNvGraphicFramePr>
          <p:nvPr>
            <p:ph idx="1"/>
          </p:nvPr>
        </p:nvGraphicFramePr>
        <p:xfrm>
          <a:off x="304800" y="1219200"/>
          <a:ext cx="8610600" cy="3134360"/>
        </p:xfrm>
        <a:graphic>
          <a:graphicData uri="http://schemas.openxmlformats.org/drawingml/2006/table">
            <a:tbl>
              <a:tblPr firstRow="1" bandRow="1">
                <a:tableStyleId>{073A0DAA-6AF3-43AB-8588-CEC1D06C72B9}</a:tableStyleId>
              </a:tblPr>
              <a:tblGrid>
                <a:gridCol w="2152650"/>
                <a:gridCol w="2152650"/>
                <a:gridCol w="2152650"/>
                <a:gridCol w="2152650"/>
              </a:tblGrid>
              <a:tr h="370840">
                <a:tc>
                  <a:txBody>
                    <a:bodyPr/>
                    <a:lstStyle/>
                    <a:p>
                      <a:r>
                        <a:rPr lang="en-US" dirty="0" smtClean="0"/>
                        <a:t>Process</a:t>
                      </a:r>
                      <a:endParaRPr lang="en-US" dirty="0"/>
                    </a:p>
                  </a:txBody>
                  <a:tcPr/>
                </a:tc>
                <a:tc>
                  <a:txBody>
                    <a:bodyPr/>
                    <a:lstStyle/>
                    <a:p>
                      <a:r>
                        <a:rPr lang="en-US" dirty="0" smtClean="0"/>
                        <a:t># of Stages</a:t>
                      </a:r>
                      <a:endParaRPr lang="en-US" dirty="0"/>
                    </a:p>
                  </a:txBody>
                  <a:tcPr/>
                </a:tc>
                <a:tc>
                  <a:txBody>
                    <a:bodyPr/>
                    <a:lstStyle/>
                    <a:p>
                      <a:r>
                        <a:rPr lang="en-US" dirty="0" smtClean="0"/>
                        <a:t># of Equipment Units</a:t>
                      </a:r>
                      <a:endParaRPr lang="en-US" dirty="0"/>
                    </a:p>
                  </a:txBody>
                  <a:tcPr/>
                </a:tc>
                <a:tc>
                  <a:txBody>
                    <a:bodyPr/>
                    <a:lstStyle/>
                    <a:p>
                      <a:r>
                        <a:rPr lang="en-US" dirty="0" smtClean="0"/>
                        <a:t>Equilibrium Time</a:t>
                      </a:r>
                      <a:endParaRPr lang="en-US" dirty="0"/>
                    </a:p>
                  </a:txBody>
                  <a:tcPr/>
                </a:tc>
              </a:tr>
              <a:tr h="370840">
                <a:tc>
                  <a:txBody>
                    <a:bodyPr/>
                    <a:lstStyle/>
                    <a:p>
                      <a:r>
                        <a:rPr lang="en-US" dirty="0" smtClean="0"/>
                        <a:t>Gas Centrifuge</a:t>
                      </a:r>
                      <a:endParaRPr lang="en-US" dirty="0"/>
                    </a:p>
                  </a:txBody>
                  <a:tcPr/>
                </a:tc>
                <a:tc>
                  <a:txBody>
                    <a:bodyPr/>
                    <a:lstStyle/>
                    <a:p>
                      <a:r>
                        <a:rPr lang="en-US" dirty="0" smtClean="0"/>
                        <a:t>&lt; 60</a:t>
                      </a:r>
                      <a:endParaRPr lang="en-US" dirty="0"/>
                    </a:p>
                  </a:txBody>
                  <a:tcPr/>
                </a:tc>
                <a:tc>
                  <a:txBody>
                    <a:bodyPr/>
                    <a:lstStyle/>
                    <a:p>
                      <a:r>
                        <a:rPr lang="en-US" dirty="0" smtClean="0"/>
                        <a:t>Thousands</a:t>
                      </a:r>
                      <a:endParaRPr lang="en-US" dirty="0"/>
                    </a:p>
                  </a:txBody>
                  <a:tcPr/>
                </a:tc>
                <a:tc>
                  <a:txBody>
                    <a:bodyPr/>
                    <a:lstStyle/>
                    <a:p>
                      <a:r>
                        <a:rPr lang="en-US" dirty="0" smtClean="0"/>
                        <a:t>Hours</a:t>
                      </a:r>
                      <a:endParaRPr lang="en-US" dirty="0"/>
                    </a:p>
                  </a:txBody>
                  <a:tcPr/>
                </a:tc>
              </a:tr>
              <a:tr h="370840">
                <a:tc>
                  <a:txBody>
                    <a:bodyPr/>
                    <a:lstStyle/>
                    <a:p>
                      <a:r>
                        <a:rPr lang="en-US" dirty="0" smtClean="0"/>
                        <a:t>Gaseous Diffusion</a:t>
                      </a:r>
                      <a:endParaRPr lang="en-US" dirty="0"/>
                    </a:p>
                  </a:txBody>
                  <a:tcPr/>
                </a:tc>
                <a:tc>
                  <a:txBody>
                    <a:bodyPr/>
                    <a:lstStyle/>
                    <a:p>
                      <a:r>
                        <a:rPr lang="en-US" dirty="0" smtClean="0"/>
                        <a:t>3500-4000</a:t>
                      </a:r>
                      <a:endParaRPr lang="en-US" dirty="0"/>
                    </a:p>
                  </a:txBody>
                  <a:tcPr/>
                </a:tc>
                <a:tc>
                  <a:txBody>
                    <a:bodyPr/>
                    <a:lstStyle/>
                    <a:p>
                      <a:r>
                        <a:rPr lang="en-US" dirty="0" smtClean="0"/>
                        <a:t>3500-4000</a:t>
                      </a:r>
                      <a:endParaRPr lang="en-US" dirty="0"/>
                    </a:p>
                  </a:txBody>
                  <a:tcPr/>
                </a:tc>
                <a:tc>
                  <a:txBody>
                    <a:bodyPr/>
                    <a:lstStyle/>
                    <a:p>
                      <a:r>
                        <a:rPr lang="en-US" dirty="0" smtClean="0"/>
                        <a:t>Months</a:t>
                      </a:r>
                      <a:endParaRPr lang="en-US" dirty="0"/>
                    </a:p>
                  </a:txBody>
                  <a:tcPr/>
                </a:tc>
              </a:tr>
              <a:tr h="370840">
                <a:tc>
                  <a:txBody>
                    <a:bodyPr/>
                    <a:lstStyle/>
                    <a:p>
                      <a:r>
                        <a:rPr lang="en-US" dirty="0" smtClean="0"/>
                        <a:t>Chemical Exchange</a:t>
                      </a:r>
                      <a:endParaRPr lang="en-US" dirty="0"/>
                    </a:p>
                  </a:txBody>
                  <a:tcPr/>
                </a:tc>
                <a:tc>
                  <a:txBody>
                    <a:bodyPr/>
                    <a:lstStyle/>
                    <a:p>
                      <a:r>
                        <a:rPr lang="en-US" dirty="0" smtClean="0"/>
                        <a:t>5000-6000</a:t>
                      </a:r>
                      <a:endParaRPr lang="en-US" dirty="0"/>
                    </a:p>
                  </a:txBody>
                  <a:tcPr/>
                </a:tc>
                <a:tc>
                  <a:txBody>
                    <a:bodyPr/>
                    <a:lstStyle/>
                    <a:p>
                      <a:r>
                        <a:rPr lang="en-US" dirty="0" smtClean="0"/>
                        <a:t>10s of columns</a:t>
                      </a:r>
                      <a:endParaRPr lang="en-US" dirty="0"/>
                    </a:p>
                  </a:txBody>
                  <a:tcPr/>
                </a:tc>
                <a:tc>
                  <a:txBody>
                    <a:bodyPr/>
                    <a:lstStyle/>
                    <a:p>
                      <a:r>
                        <a:rPr lang="en-US" dirty="0" smtClean="0"/>
                        <a:t>Year or more</a:t>
                      </a:r>
                      <a:endParaRPr lang="en-US" dirty="0"/>
                    </a:p>
                  </a:txBody>
                  <a:tcPr/>
                </a:tc>
              </a:tr>
              <a:tr h="370840">
                <a:tc>
                  <a:txBody>
                    <a:bodyPr/>
                    <a:lstStyle/>
                    <a:p>
                      <a:r>
                        <a:rPr lang="en-US" dirty="0" smtClean="0"/>
                        <a:t>Ion Exchange</a:t>
                      </a:r>
                      <a:endParaRPr lang="en-US" dirty="0"/>
                    </a:p>
                  </a:txBody>
                  <a:tcPr/>
                </a:tc>
                <a:tc>
                  <a:txBody>
                    <a:bodyPr/>
                    <a:lstStyle/>
                    <a:p>
                      <a:r>
                        <a:rPr lang="en-US" dirty="0" smtClean="0"/>
                        <a:t>12000-16000</a:t>
                      </a:r>
                      <a:endParaRPr lang="en-US" dirty="0"/>
                    </a:p>
                  </a:txBody>
                  <a:tcPr/>
                </a:tc>
                <a:tc>
                  <a:txBody>
                    <a:bodyPr/>
                    <a:lstStyle/>
                    <a:p>
                      <a:r>
                        <a:rPr lang="en-US" dirty="0" smtClean="0"/>
                        <a:t>10s of columns</a:t>
                      </a:r>
                      <a:endParaRPr lang="en-US" dirty="0"/>
                    </a:p>
                  </a:txBody>
                  <a:tcPr/>
                </a:tc>
                <a:tc>
                  <a:txBody>
                    <a:bodyPr/>
                    <a:lstStyle/>
                    <a:p>
                      <a:r>
                        <a:rPr lang="en-US" dirty="0" smtClean="0"/>
                        <a:t>Months</a:t>
                      </a:r>
                      <a:endParaRPr lang="en-US" dirty="0"/>
                    </a:p>
                  </a:txBody>
                  <a:tcPr/>
                </a:tc>
              </a:tr>
              <a:tr h="370840">
                <a:tc>
                  <a:txBody>
                    <a:bodyPr/>
                    <a:lstStyle/>
                    <a:p>
                      <a:r>
                        <a:rPr lang="en-US" dirty="0" smtClean="0"/>
                        <a:t>Laser</a:t>
                      </a:r>
                      <a:endParaRPr lang="en-US" dirty="0"/>
                    </a:p>
                  </a:txBody>
                  <a:tcPr/>
                </a:tc>
                <a:tc>
                  <a:txBody>
                    <a:bodyPr/>
                    <a:lstStyle/>
                    <a:p>
                      <a:r>
                        <a:rPr lang="en-US" dirty="0" smtClean="0"/>
                        <a:t>&lt;10</a:t>
                      </a:r>
                      <a:endParaRPr lang="en-US" dirty="0"/>
                    </a:p>
                  </a:txBody>
                  <a:tcPr/>
                </a:tc>
                <a:tc>
                  <a:txBody>
                    <a:bodyPr/>
                    <a:lstStyle/>
                    <a:p>
                      <a:r>
                        <a:rPr lang="en-US" dirty="0" smtClean="0"/>
                        <a:t>&lt;10</a:t>
                      </a:r>
                      <a:endParaRPr lang="en-US" dirty="0"/>
                    </a:p>
                  </a:txBody>
                  <a:tcPr/>
                </a:tc>
                <a:tc>
                  <a:txBody>
                    <a:bodyPr/>
                    <a:lstStyle/>
                    <a:p>
                      <a:r>
                        <a:rPr lang="en-US" dirty="0" smtClean="0"/>
                        <a:t>Hours</a:t>
                      </a:r>
                      <a:endParaRPr lang="en-US" dirty="0"/>
                    </a:p>
                  </a:txBody>
                  <a:tcPr/>
                </a:tc>
              </a:tr>
              <a:tr h="370840">
                <a:tc>
                  <a:txBody>
                    <a:bodyPr/>
                    <a:lstStyle/>
                    <a:p>
                      <a:r>
                        <a:rPr lang="en-US" dirty="0" smtClean="0"/>
                        <a:t>EMIS</a:t>
                      </a:r>
                      <a:endParaRPr lang="en-US" dirty="0"/>
                    </a:p>
                  </a:txBody>
                  <a:tcPr/>
                </a:tc>
                <a:tc>
                  <a:txBody>
                    <a:bodyPr/>
                    <a:lstStyle/>
                    <a:p>
                      <a:r>
                        <a:rPr lang="en-US" dirty="0" smtClean="0"/>
                        <a:t>2</a:t>
                      </a:r>
                      <a:endParaRPr lang="en-US" dirty="0"/>
                    </a:p>
                  </a:txBody>
                  <a:tcPr/>
                </a:tc>
                <a:tc>
                  <a:txBody>
                    <a:bodyPr/>
                    <a:lstStyle/>
                    <a:p>
                      <a:r>
                        <a:rPr lang="en-US" dirty="0" smtClean="0"/>
                        <a:t>Hundreds to Thousands</a:t>
                      </a:r>
                      <a:endParaRPr lang="en-US" dirty="0"/>
                    </a:p>
                  </a:txBody>
                  <a:tcPr/>
                </a:tc>
                <a:tc>
                  <a:txBody>
                    <a:bodyPr/>
                    <a:lstStyle/>
                    <a:p>
                      <a:r>
                        <a:rPr lang="en-US" dirty="0" smtClean="0"/>
                        <a:t>Weeks</a:t>
                      </a:r>
                      <a:endParaRPr lang="en-US" dirty="0"/>
                    </a:p>
                  </a:txBody>
                  <a:tcPr/>
                </a:tc>
              </a:tr>
            </a:tbl>
          </a:graphicData>
        </a:graphic>
      </p:graphicFrame>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54</a:t>
            </a:fld>
            <a:endParaRPr lang="en-US" dirty="0"/>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7315200" cy="914400"/>
          </a:xfrm>
        </p:spPr>
        <p:txBody>
          <a:bodyPr>
            <a:noAutofit/>
          </a:bodyPr>
          <a:lstStyle/>
          <a:p>
            <a:r>
              <a:rPr lang="en-US" sz="3000" dirty="0" smtClean="0"/>
              <a:t>Summary of Uranium Enrichment Methods</a:t>
            </a:r>
            <a:endParaRPr lang="en-US" sz="3000"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55</a:t>
            </a:fld>
            <a:endParaRPr lang="en-US" dirty="0"/>
          </a:p>
        </p:txBody>
      </p:sp>
      <p:pic>
        <p:nvPicPr>
          <p:cNvPr id="5" name="Content Placeholder 4" descr="Table45">
            <a:hlinkClick r:id="rId3" action="ppaction://hlinkpres?slideindex=1&amp;slidetitle="/>
          </p:cNvPr>
          <p:cNvPicPr>
            <a:picLocks noGrp="1" noChangeAspect="1" noChangeArrowheads="1"/>
          </p:cNvPicPr>
          <p:nvPr>
            <p:ph sz="half" idx="4294967295"/>
          </p:nvPr>
        </p:nvPicPr>
        <p:blipFill rotWithShape="1">
          <a:blip r:embed="rId4" cstate="print">
            <a:extLst>
              <a:ext uri="{28A0092B-C50C-407E-A947-70E740481C1C}">
                <a14:useLocalDpi xmlns:a14="http://schemas.microsoft.com/office/drawing/2010/main" val="0"/>
              </a:ext>
            </a:extLst>
          </a:blip>
          <a:srcRect l="274" t="2697" r="-273" b="-1317"/>
          <a:stretch/>
        </p:blipFill>
        <p:spPr>
          <a:xfrm>
            <a:off x="328246" y="1172309"/>
            <a:ext cx="8534400" cy="5357445"/>
          </a:xfrm>
          <a:prstGeom prst="rect">
            <a:avLst/>
          </a:prstGeom>
          <a:noFill/>
          <a:ln>
            <a:noFill/>
          </a:ln>
        </p:spPr>
      </p:pic>
    </p:spTree>
    <p:extLst>
      <p:ext uri="{BB962C8B-B14F-4D97-AF65-F5344CB8AC3E}">
        <p14:creationId xmlns:p14="http://schemas.microsoft.com/office/powerpoint/2010/main" val="2356115317"/>
      </p:ext>
    </p:extLst>
  </p:cSld>
  <p:clrMapOvr>
    <a:masterClrMapping/>
  </p:clrMapOvr>
  <p:transition spd="slow"/>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305584" y="1219200"/>
            <a:ext cx="8457416" cy="5181600"/>
          </a:xfrm>
        </p:spPr>
        <p:txBody>
          <a:bodyPr/>
          <a:lstStyle/>
          <a:p>
            <a:pPr>
              <a:lnSpc>
                <a:spcPts val="2100"/>
              </a:lnSpc>
            </a:pPr>
            <a:r>
              <a:rPr lang="en-US" dirty="0"/>
              <a:t>Methods of Uranium </a:t>
            </a:r>
            <a:r>
              <a:rPr lang="en-US" dirty="0" smtClean="0"/>
              <a:t>Enrichment</a:t>
            </a:r>
          </a:p>
          <a:p>
            <a:pPr lvl="1">
              <a:lnSpc>
                <a:spcPts val="2100"/>
              </a:lnSpc>
            </a:pPr>
            <a:r>
              <a:rPr lang="en-US" dirty="0" smtClean="0"/>
              <a:t>Preferred method is centrifuge</a:t>
            </a:r>
          </a:p>
          <a:p>
            <a:pPr lvl="1">
              <a:lnSpc>
                <a:spcPts val="2100"/>
              </a:lnSpc>
            </a:pPr>
            <a:r>
              <a:rPr lang="en-US" dirty="0" smtClean="0"/>
              <a:t>Many methods use uranium hexafluoride (hex)</a:t>
            </a:r>
            <a:endParaRPr lang="en-US" dirty="0"/>
          </a:p>
          <a:p>
            <a:pPr>
              <a:lnSpc>
                <a:spcPts val="2100"/>
              </a:lnSpc>
            </a:pPr>
            <a:r>
              <a:rPr lang="en-US" dirty="0"/>
              <a:t>The Isotope Enrichment </a:t>
            </a:r>
            <a:r>
              <a:rPr lang="en-US" dirty="0" smtClean="0"/>
              <a:t>Stage</a:t>
            </a:r>
          </a:p>
          <a:p>
            <a:pPr lvl="1">
              <a:lnSpc>
                <a:spcPts val="2100"/>
              </a:lnSpc>
            </a:pPr>
            <a:r>
              <a:rPr lang="en-US" dirty="0"/>
              <a:t>A stage may be a single unit or many units in parallel</a:t>
            </a:r>
          </a:p>
          <a:p>
            <a:pPr lvl="1">
              <a:lnSpc>
                <a:spcPts val="2100"/>
              </a:lnSpc>
            </a:pPr>
            <a:r>
              <a:rPr lang="en-US" dirty="0"/>
              <a:t>Most processes involve small amounts of stage enrichment </a:t>
            </a:r>
          </a:p>
          <a:p>
            <a:pPr lvl="1">
              <a:lnSpc>
                <a:spcPts val="2100"/>
              </a:lnSpc>
            </a:pPr>
            <a:r>
              <a:rPr lang="en-US" dirty="0"/>
              <a:t>Many stages in series are </a:t>
            </a:r>
            <a:r>
              <a:rPr lang="en-US" dirty="0" smtClean="0"/>
              <a:t>often necessary</a:t>
            </a:r>
          </a:p>
          <a:p>
            <a:pPr>
              <a:lnSpc>
                <a:spcPts val="2100"/>
              </a:lnSpc>
            </a:pPr>
            <a:r>
              <a:rPr lang="en-US" dirty="0" smtClean="0"/>
              <a:t>Isotope </a:t>
            </a:r>
            <a:r>
              <a:rPr lang="en-US" dirty="0"/>
              <a:t>Enrichment </a:t>
            </a:r>
            <a:r>
              <a:rPr lang="en-US" dirty="0" smtClean="0"/>
              <a:t>Cascades – many stages in series</a:t>
            </a:r>
            <a:endParaRPr lang="en-US" dirty="0"/>
          </a:p>
          <a:p>
            <a:pPr>
              <a:lnSpc>
                <a:spcPts val="2100"/>
              </a:lnSpc>
            </a:pPr>
            <a:r>
              <a:rPr lang="en-US" dirty="0" err="1"/>
              <a:t>Separative</a:t>
            </a:r>
            <a:r>
              <a:rPr lang="en-US" dirty="0"/>
              <a:t> </a:t>
            </a:r>
            <a:r>
              <a:rPr lang="en-US" dirty="0" smtClean="0"/>
              <a:t>Work</a:t>
            </a:r>
          </a:p>
          <a:p>
            <a:pPr lvl="1">
              <a:lnSpc>
                <a:spcPts val="2100"/>
              </a:lnSpc>
            </a:pPr>
            <a:r>
              <a:rPr lang="en-US" dirty="0" smtClean="0"/>
              <a:t>Physical </a:t>
            </a:r>
            <a:r>
              <a:rPr lang="en-US" dirty="0"/>
              <a:t>effort needed to reach a </a:t>
            </a:r>
            <a:r>
              <a:rPr lang="en-US" dirty="0" smtClean="0"/>
              <a:t>certain level of </a:t>
            </a:r>
            <a:r>
              <a:rPr lang="en-US" dirty="0"/>
              <a:t>enrichment</a:t>
            </a:r>
            <a:endParaRPr lang="en-US" dirty="0" smtClean="0"/>
          </a:p>
          <a:p>
            <a:pPr lvl="1">
              <a:lnSpc>
                <a:spcPts val="2100"/>
              </a:lnSpc>
            </a:pPr>
            <a:r>
              <a:rPr lang="en-US" dirty="0" smtClean="0"/>
              <a:t>Affects cost of enrichment</a:t>
            </a:r>
          </a:p>
          <a:p>
            <a:pPr lvl="1">
              <a:lnSpc>
                <a:spcPts val="2100"/>
              </a:lnSpc>
            </a:pPr>
            <a:r>
              <a:rPr lang="en-US" dirty="0" smtClean="0"/>
              <a:t>The effort to reach enrichment (SWU) does not change, but the amount of </a:t>
            </a:r>
            <a:r>
              <a:rPr lang="en-US" dirty="0" err="1" smtClean="0"/>
              <a:t>separative</a:t>
            </a:r>
            <a:r>
              <a:rPr lang="en-US" dirty="0" smtClean="0"/>
              <a:t> work that  a method produces changes</a:t>
            </a:r>
          </a:p>
          <a:p>
            <a:pPr marL="57150" indent="0">
              <a:lnSpc>
                <a:spcPts val="2100"/>
              </a:lnSpc>
              <a:buNone/>
            </a:pPr>
            <a:endParaRPr lang="en-US" sz="1200" dirty="0" smtClean="0"/>
          </a:p>
          <a:p>
            <a:pPr marL="57150" indent="0">
              <a:lnSpc>
                <a:spcPts val="2100"/>
              </a:lnSpc>
              <a:buNone/>
            </a:pPr>
            <a:r>
              <a:rPr lang="en-US" sz="1800" dirty="0" smtClean="0"/>
              <a:t>“The real product of an isotope-separation plant is </a:t>
            </a:r>
            <a:r>
              <a:rPr lang="en-US" sz="1800" dirty="0" err="1" smtClean="0"/>
              <a:t>separative</a:t>
            </a:r>
            <a:r>
              <a:rPr lang="en-US" sz="1800" dirty="0" smtClean="0"/>
              <a:t> work, not enriched uranium.”</a:t>
            </a:r>
          </a:p>
          <a:p>
            <a:pPr marL="457200" lvl="1" indent="0">
              <a:lnSpc>
                <a:spcPts val="2100"/>
              </a:lnSpc>
              <a:buNone/>
            </a:pPr>
            <a:r>
              <a:rPr lang="en-US" sz="1600" b="1" dirty="0"/>
              <a:t> </a:t>
            </a:r>
            <a:r>
              <a:rPr lang="en-US" sz="1600" b="1" dirty="0" smtClean="0"/>
              <a:t>     – D.R. </a:t>
            </a:r>
            <a:r>
              <a:rPr lang="en-US" sz="1600" b="1" dirty="0" err="1" smtClean="0"/>
              <a:t>Olander</a:t>
            </a:r>
            <a:r>
              <a:rPr lang="en-US" sz="1600" b="1" dirty="0" smtClean="0"/>
              <a:t>, “The gas centrifuge”, </a:t>
            </a:r>
            <a:r>
              <a:rPr lang="en-US" sz="1600" b="1" i="1" dirty="0" smtClean="0"/>
              <a:t>Scientific American</a:t>
            </a:r>
            <a:r>
              <a:rPr lang="en-US" sz="1600" b="1" dirty="0" smtClean="0"/>
              <a:t>, 239(2), 1978</a:t>
            </a:r>
          </a:p>
          <a:p>
            <a:pPr lvl="1">
              <a:lnSpc>
                <a:spcPts val="2100"/>
              </a:lnSpc>
            </a:pPr>
            <a:endParaRPr lang="en-US" dirty="0"/>
          </a:p>
          <a:p>
            <a:pPr>
              <a:lnSpc>
                <a:spcPts val="2100"/>
              </a:lnSpc>
            </a:pP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56</a:t>
            </a:fld>
            <a:endParaRPr lang="en-US" dirty="0"/>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Do you understand?  Can you explain? Can you estimate?</a:t>
            </a:r>
            <a:endParaRPr lang="en-US" dirty="0"/>
          </a:p>
        </p:txBody>
      </p:sp>
      <p:sp>
        <p:nvSpPr>
          <p:cNvPr id="3" name="Content Placeholder 2"/>
          <p:cNvSpPr>
            <a:spLocks noGrp="1"/>
          </p:cNvSpPr>
          <p:nvPr>
            <p:ph idx="1"/>
          </p:nvPr>
        </p:nvSpPr>
        <p:spPr/>
        <p:txBody>
          <a:bodyPr>
            <a:normAutofit fontScale="92500"/>
          </a:bodyPr>
          <a:lstStyle/>
          <a:p>
            <a:r>
              <a:rPr lang="en-US" dirty="0" smtClean="0"/>
              <a:t>(1) Can you name and describe the methods of Uranium enrichment?</a:t>
            </a:r>
          </a:p>
          <a:p>
            <a:r>
              <a:rPr lang="en-US" dirty="0" smtClean="0"/>
              <a:t>(2) Why is UF6 so frequently used for enrichment processes?</a:t>
            </a:r>
          </a:p>
          <a:p>
            <a:r>
              <a:rPr lang="en-US" dirty="0" smtClean="0"/>
              <a:t>(3) Can you work through isotope enrichment?</a:t>
            </a:r>
          </a:p>
          <a:p>
            <a:r>
              <a:rPr lang="en-US" dirty="0" smtClean="0"/>
              <a:t>(4) What is the single stage separation factor, alpha?</a:t>
            </a:r>
          </a:p>
          <a:p>
            <a:r>
              <a:rPr lang="en-US" dirty="0" smtClean="0"/>
              <a:t>(5) How is the “waste” from a stage reintroduced into the isotope enrichment cascade?</a:t>
            </a:r>
          </a:p>
          <a:p>
            <a:r>
              <a:rPr lang="en-US" dirty="0" smtClean="0"/>
              <a:t>(6) Can you work through the isotope enrichment cascade problem?</a:t>
            </a:r>
          </a:p>
          <a:p>
            <a:r>
              <a:rPr lang="en-US" dirty="0" smtClean="0"/>
              <a:t>(7) How do the separation factors compare for gaseous diffusion, gas centrifuge, and laser processes compare?</a:t>
            </a:r>
          </a:p>
          <a:p>
            <a:r>
              <a:rPr lang="en-US" dirty="0" smtClean="0"/>
              <a:t>(8) What is a SWU?  (Define it.)</a:t>
            </a:r>
          </a:p>
          <a:p>
            <a:r>
              <a:rPr lang="en-US" dirty="0" smtClean="0"/>
              <a:t>(9) How many SWU are needed to produce a gun type weapon (implosion type weapon) in one year?</a:t>
            </a:r>
          </a:p>
          <a:p>
            <a:endParaRPr lang="en-US" dirty="0" smtClean="0"/>
          </a:p>
        </p:txBody>
      </p:sp>
    </p:spTree>
  </p:cSld>
  <p:clrMapOvr>
    <a:masterClrMapping/>
  </p:clrMapOvr>
  <p:transition advClick="0"/>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Do you understand?  Can you explain? Can you estimate?</a:t>
            </a:r>
            <a:endParaRPr lang="en-US" dirty="0"/>
          </a:p>
        </p:txBody>
      </p:sp>
      <p:sp>
        <p:nvSpPr>
          <p:cNvPr id="3" name="Content Placeholder 2"/>
          <p:cNvSpPr>
            <a:spLocks noGrp="1"/>
          </p:cNvSpPr>
          <p:nvPr>
            <p:ph idx="1"/>
          </p:nvPr>
        </p:nvSpPr>
        <p:spPr/>
        <p:txBody>
          <a:bodyPr>
            <a:normAutofit/>
          </a:bodyPr>
          <a:lstStyle/>
          <a:p>
            <a:r>
              <a:rPr lang="en-US" dirty="0" smtClean="0"/>
              <a:t>(10) Can you explain the diffusion physics behind the gaseous diffusion process?</a:t>
            </a:r>
          </a:p>
          <a:p>
            <a:r>
              <a:rPr lang="en-US" dirty="0" smtClean="0"/>
              <a:t>(11) Can you derive “alpha” for gaseous diffusion?</a:t>
            </a:r>
          </a:p>
          <a:p>
            <a:r>
              <a:rPr lang="en-US" dirty="0" smtClean="0"/>
              <a:t>(12) Can you explain the physics behind the gaseous centrifuge?</a:t>
            </a:r>
          </a:p>
          <a:p>
            <a:r>
              <a:rPr lang="en-US" dirty="0" smtClean="0"/>
              <a:t>(13) Do you understand the relationship between the rotation rate of a gaseous centrifuge and its separation factor?</a:t>
            </a:r>
          </a:p>
          <a:p>
            <a:r>
              <a:rPr lang="en-US" dirty="0" smtClean="0"/>
              <a:t>(14) Can you explain the physics behind thermal diffusion?</a:t>
            </a:r>
          </a:p>
          <a:p>
            <a:r>
              <a:rPr lang="en-US" dirty="0" smtClean="0"/>
              <a:t>(15) Can you explain the physics behind EMIS?</a:t>
            </a:r>
          </a:p>
          <a:p>
            <a:r>
              <a:rPr lang="en-US" dirty="0" smtClean="0"/>
              <a:t>(16) Can you explain the physics behind aerodynamic separation?</a:t>
            </a:r>
          </a:p>
          <a:p>
            <a:r>
              <a:rPr lang="en-US" dirty="0" smtClean="0"/>
              <a:t>(17) Can you (generally) explain the chemistry behind chemical separation processes?</a:t>
            </a:r>
          </a:p>
          <a:p>
            <a:r>
              <a:rPr lang="en-US" dirty="0" smtClean="0"/>
              <a:t>(18) Can you explain the physics behind laser isotope separation?</a:t>
            </a:r>
          </a:p>
          <a:p>
            <a:endParaRPr lang="en-US" dirty="0" smtClean="0"/>
          </a:p>
          <a:p>
            <a:endParaRPr lang="en-US" dirty="0" smtClean="0"/>
          </a:p>
          <a:p>
            <a:endParaRPr lang="en-US" dirty="0" smtClean="0"/>
          </a:p>
          <a:p>
            <a:endParaRPr lang="en-US" dirty="0" smtClean="0"/>
          </a:p>
        </p:txBody>
      </p:sp>
    </p:spTree>
  </p:cSld>
  <p:clrMapOvr>
    <a:masterClrMapping/>
  </p:clrMapOvr>
  <p:transition advClick="0"/>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Definitions</a:t>
            </a:r>
            <a:endParaRPr lang="en-US" dirty="0"/>
          </a:p>
        </p:txBody>
      </p:sp>
      <p:sp>
        <p:nvSpPr>
          <p:cNvPr id="3" name="Content Placeholder 2"/>
          <p:cNvSpPr>
            <a:spLocks noGrp="1"/>
          </p:cNvSpPr>
          <p:nvPr>
            <p:ph idx="1"/>
          </p:nvPr>
        </p:nvSpPr>
        <p:spPr/>
        <p:txBody>
          <a:bodyPr/>
          <a:lstStyle/>
          <a:p>
            <a:r>
              <a:rPr lang="en-US" sz="2800" dirty="0" smtClean="0"/>
              <a:t>Assay: % uranium isotopes that are </a:t>
            </a:r>
            <a:r>
              <a:rPr lang="en-US" sz="2800" baseline="30000" dirty="0" smtClean="0"/>
              <a:t>235</a:t>
            </a:r>
            <a:r>
              <a:rPr lang="en-US" sz="2800" dirty="0" smtClean="0"/>
              <a:t>U</a:t>
            </a:r>
          </a:p>
          <a:p>
            <a:r>
              <a:rPr lang="en-US" sz="2800" dirty="0" smtClean="0"/>
              <a:t>Enrich: increase assay</a:t>
            </a:r>
          </a:p>
          <a:p>
            <a:r>
              <a:rPr lang="en-US" sz="2800" dirty="0" smtClean="0"/>
              <a:t>Deplete (strip): decrease assay</a:t>
            </a:r>
          </a:p>
          <a:p>
            <a:r>
              <a:rPr lang="en-US" sz="2800" dirty="0" smtClean="0"/>
              <a:t>Low-enriched Uranium (LEU): &lt; 20% </a:t>
            </a:r>
            <a:r>
              <a:rPr lang="en-US" sz="2800" baseline="30000" dirty="0" smtClean="0"/>
              <a:t>235</a:t>
            </a:r>
            <a:r>
              <a:rPr lang="en-US" sz="2800" dirty="0" smtClean="0"/>
              <a:t>U</a:t>
            </a:r>
          </a:p>
          <a:p>
            <a:r>
              <a:rPr lang="en-US" sz="2800" dirty="0" smtClean="0"/>
              <a:t>Highly enriched Uranium (HEU): &gt; 20% </a:t>
            </a:r>
            <a:r>
              <a:rPr lang="en-US" sz="2800" baseline="30000" dirty="0" smtClean="0"/>
              <a:t>235</a:t>
            </a:r>
            <a:r>
              <a:rPr lang="en-US" sz="2800" dirty="0" smtClean="0"/>
              <a:t>U</a:t>
            </a:r>
          </a:p>
          <a:p>
            <a:r>
              <a:rPr lang="en-US" sz="2800" dirty="0" smtClean="0"/>
              <a:t>Feed: U processed by separator</a:t>
            </a:r>
          </a:p>
          <a:p>
            <a:r>
              <a:rPr lang="en-US" sz="2800" dirty="0" smtClean="0"/>
              <a:t>Product (Heads): enriched uranium produced</a:t>
            </a:r>
          </a:p>
          <a:p>
            <a:r>
              <a:rPr lang="en-US" sz="2800" dirty="0" smtClean="0"/>
              <a:t>Waste (Tails): depleted uranium produced</a:t>
            </a:r>
          </a:p>
          <a:p>
            <a:pPr>
              <a:buNone/>
            </a:pPr>
            <a:endParaRPr lang="en-US" sz="2800" dirty="0" smtClean="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5</a:t>
            </a:fld>
            <a:endParaRPr lang="en-US" dirty="0"/>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Routes to a Nuclear Weapon</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6</a:t>
            </a:fld>
            <a:endParaRPr lang="en-US" dirty="0"/>
          </a:p>
        </p:txBody>
      </p:sp>
      <p:grpSp>
        <p:nvGrpSpPr>
          <p:cNvPr id="3" name="Group 6"/>
          <p:cNvGrpSpPr/>
          <p:nvPr/>
        </p:nvGrpSpPr>
        <p:grpSpPr>
          <a:xfrm>
            <a:off x="304800" y="1295400"/>
            <a:ext cx="5791200" cy="3657600"/>
            <a:chOff x="226088" y="1828800"/>
            <a:chExt cx="6631912" cy="4495800"/>
          </a:xfrm>
        </p:grpSpPr>
        <p:pic>
          <p:nvPicPr>
            <p:cNvPr id="5" name="Content Placeholder 4" descr="Fig41"/>
            <p:cNvPicPr>
              <a:picLocks noGrp="1" noChangeAspect="1" noChangeArrowheads="1"/>
            </p:cNvPicPr>
            <p:nvPr>
              <p:ph idx="1"/>
            </p:nvPr>
          </p:nvPicPr>
          <p:blipFill>
            <a:blip r:embed="rId3" cstate="print"/>
            <a:srcRect l="3157" t="9068" r="4255" b="1763"/>
            <a:stretch>
              <a:fillRect/>
            </a:stretch>
          </p:blipFill>
          <p:spPr>
            <a:xfrm>
              <a:off x="226088" y="1828800"/>
              <a:ext cx="6631912" cy="4495800"/>
            </a:xfrm>
            <a:noFill/>
          </p:spPr>
        </p:pic>
        <p:sp>
          <p:nvSpPr>
            <p:cNvPr id="6" name="Rectangle 5"/>
            <p:cNvSpPr/>
            <p:nvPr/>
          </p:nvSpPr>
          <p:spPr>
            <a:xfrm>
              <a:off x="3962400" y="3124200"/>
              <a:ext cx="4572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p:cNvSpPr txBox="1"/>
          <p:nvPr/>
        </p:nvSpPr>
        <p:spPr>
          <a:xfrm>
            <a:off x="2286000" y="5553670"/>
            <a:ext cx="4114800" cy="923330"/>
          </a:xfrm>
          <a:prstGeom prst="rect">
            <a:avLst/>
          </a:prstGeom>
          <a:noFill/>
          <a:ln>
            <a:noFill/>
          </a:ln>
        </p:spPr>
        <p:txBody>
          <a:bodyPr wrap="square" rtlCol="0">
            <a:spAutoFit/>
          </a:bodyPr>
          <a:lstStyle/>
          <a:p>
            <a:pPr marL="342900" indent="-342900">
              <a:buAutoNum type="arabicPeriod"/>
            </a:pPr>
            <a:r>
              <a:rPr lang="en-US" b="1" dirty="0" smtClean="0">
                <a:solidFill>
                  <a:srgbClr val="FF0000"/>
                </a:solidFill>
                <a:latin typeface="+mj-lt"/>
              </a:rPr>
              <a:t>Obtain special nuclear material</a:t>
            </a:r>
          </a:p>
          <a:p>
            <a:pPr marL="342900" indent="-342900">
              <a:buAutoNum type="arabicPeriod"/>
            </a:pPr>
            <a:r>
              <a:rPr lang="en-US" b="1" dirty="0" smtClean="0">
                <a:solidFill>
                  <a:srgbClr val="FF0000"/>
                </a:solidFill>
                <a:latin typeface="+mj-lt"/>
              </a:rPr>
              <a:t>Integrate high explosive components</a:t>
            </a:r>
          </a:p>
          <a:p>
            <a:pPr marL="342900" indent="-342900">
              <a:buAutoNum type="arabicPeriod"/>
            </a:pPr>
            <a:r>
              <a:rPr lang="en-US" b="1" dirty="0" smtClean="0">
                <a:solidFill>
                  <a:srgbClr val="FF0000"/>
                </a:solidFill>
                <a:latin typeface="+mj-lt"/>
              </a:rPr>
              <a:t>Integrate delivery system</a:t>
            </a:r>
            <a:endParaRPr lang="en-US" b="1" dirty="0">
              <a:solidFill>
                <a:srgbClr val="FF0000"/>
              </a:solidFill>
              <a:latin typeface="+mj-lt"/>
            </a:endParaRPr>
          </a:p>
        </p:txBody>
      </p:sp>
      <p:sp>
        <p:nvSpPr>
          <p:cNvPr id="9" name="TextBox 8"/>
          <p:cNvSpPr txBox="1"/>
          <p:nvPr/>
        </p:nvSpPr>
        <p:spPr>
          <a:xfrm>
            <a:off x="3468722" y="5226164"/>
            <a:ext cx="1457130" cy="400110"/>
          </a:xfrm>
          <a:prstGeom prst="rect">
            <a:avLst/>
          </a:prstGeom>
          <a:noFill/>
        </p:spPr>
        <p:txBody>
          <a:bodyPr wrap="none" rtlCol="0">
            <a:spAutoFit/>
          </a:bodyPr>
          <a:lstStyle/>
          <a:p>
            <a:pPr algn="ctr"/>
            <a:r>
              <a:rPr lang="en-US" sz="2000" b="1" i="1" dirty="0" smtClean="0">
                <a:latin typeface="+mj-lt"/>
              </a:rPr>
              <a:t>Major Steps</a:t>
            </a:r>
            <a:endParaRPr lang="en-US" sz="2000" b="1" i="1" dirty="0">
              <a:latin typeface="+mj-lt"/>
            </a:endParaRPr>
          </a:p>
        </p:txBody>
      </p:sp>
      <p:pic>
        <p:nvPicPr>
          <p:cNvPr id="10" name="Picture 9" descr="4-1 SNM.bmp"/>
          <p:cNvPicPr>
            <a:picLocks noChangeAspect="1"/>
          </p:cNvPicPr>
          <p:nvPr/>
        </p:nvPicPr>
        <p:blipFill>
          <a:blip r:embed="rId4" cstate="print"/>
          <a:stretch>
            <a:fillRect/>
          </a:stretch>
        </p:blipFill>
        <p:spPr>
          <a:xfrm>
            <a:off x="6934200" y="1295400"/>
            <a:ext cx="1676191" cy="1333333"/>
          </a:xfrm>
          <a:prstGeom prst="rect">
            <a:avLst/>
          </a:prstGeom>
        </p:spPr>
      </p:pic>
      <p:pic>
        <p:nvPicPr>
          <p:cNvPr id="11" name="Picture 10" descr="4-1 Components.png"/>
          <p:cNvPicPr>
            <a:picLocks noChangeAspect="1"/>
          </p:cNvPicPr>
          <p:nvPr/>
        </p:nvPicPr>
        <p:blipFill>
          <a:blip r:embed="rId5" cstate="print"/>
          <a:stretch>
            <a:fillRect/>
          </a:stretch>
        </p:blipFill>
        <p:spPr>
          <a:xfrm>
            <a:off x="6934200" y="3262900"/>
            <a:ext cx="1876425" cy="1156700"/>
          </a:xfrm>
          <a:prstGeom prst="rect">
            <a:avLst/>
          </a:prstGeom>
        </p:spPr>
      </p:pic>
      <p:pic>
        <p:nvPicPr>
          <p:cNvPr id="12" name="Picture 11" descr="4-1 Missile.jpg"/>
          <p:cNvPicPr>
            <a:picLocks noChangeAspect="1"/>
          </p:cNvPicPr>
          <p:nvPr/>
        </p:nvPicPr>
        <p:blipFill>
          <a:blip r:embed="rId6" cstate="print"/>
          <a:stretch>
            <a:fillRect/>
          </a:stretch>
        </p:blipFill>
        <p:spPr>
          <a:xfrm>
            <a:off x="7391400" y="4967859"/>
            <a:ext cx="1066800" cy="1128141"/>
          </a:xfrm>
          <a:prstGeom prst="rect">
            <a:avLst/>
          </a:prstGeom>
        </p:spPr>
      </p:pic>
      <p:sp>
        <p:nvSpPr>
          <p:cNvPr id="13" name="Down Arrow 12"/>
          <p:cNvSpPr/>
          <p:nvPr/>
        </p:nvSpPr>
        <p:spPr>
          <a:xfrm>
            <a:off x="7772400" y="2794348"/>
            <a:ext cx="228600" cy="381000"/>
          </a:xfrm>
          <a:prstGeom prst="downArrow">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p:cNvSpPr/>
          <p:nvPr/>
        </p:nvSpPr>
        <p:spPr>
          <a:xfrm>
            <a:off x="7772400" y="4419600"/>
            <a:ext cx="228600" cy="381000"/>
          </a:xfrm>
          <a:prstGeom prst="downArrow">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286500" y="1849145"/>
            <a:ext cx="209360" cy="20825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rgbClr val="FFFF00"/>
                </a:solidFill>
                <a:effectLst>
                  <a:outerShdw blurRad="38100" dist="38100" dir="2700000" algn="tl">
                    <a:srgbClr val="000000">
                      <a:alpha val="43137"/>
                    </a:srgbClr>
                  </a:outerShdw>
                </a:effectLst>
              </a:rPr>
              <a:t>1</a:t>
            </a:r>
          </a:p>
        </p:txBody>
      </p:sp>
      <p:sp>
        <p:nvSpPr>
          <p:cNvPr id="16" name="Oval 15"/>
          <p:cNvSpPr/>
          <p:nvPr/>
        </p:nvSpPr>
        <p:spPr>
          <a:xfrm>
            <a:off x="6286500" y="3721274"/>
            <a:ext cx="209360" cy="20825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smtClean="0">
                <a:solidFill>
                  <a:srgbClr val="FFFF00"/>
                </a:solidFill>
                <a:effectLst>
                  <a:outerShdw blurRad="38100" dist="38100" dir="2700000" algn="tl">
                    <a:srgbClr val="000000">
                      <a:alpha val="43137"/>
                    </a:srgbClr>
                  </a:outerShdw>
                </a:effectLst>
              </a:rPr>
              <a:t>2</a:t>
            </a:r>
            <a:endParaRPr lang="en-US" sz="1600" b="1" dirty="0">
              <a:solidFill>
                <a:srgbClr val="FFFF00"/>
              </a:solidFill>
              <a:effectLst>
                <a:outerShdw blurRad="38100" dist="38100" dir="2700000" algn="tl">
                  <a:srgbClr val="000000">
                    <a:alpha val="43137"/>
                  </a:srgbClr>
                </a:outerShdw>
              </a:effectLst>
            </a:endParaRPr>
          </a:p>
        </p:txBody>
      </p:sp>
      <p:sp>
        <p:nvSpPr>
          <p:cNvPr id="17" name="Oval 16"/>
          <p:cNvSpPr/>
          <p:nvPr/>
        </p:nvSpPr>
        <p:spPr>
          <a:xfrm>
            <a:off x="6286500" y="4516145"/>
            <a:ext cx="209360" cy="20825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smtClean="0">
                <a:solidFill>
                  <a:srgbClr val="FFFF00"/>
                </a:solidFill>
                <a:effectLst>
                  <a:outerShdw blurRad="38100" dist="38100" dir="2700000" algn="tl">
                    <a:srgbClr val="000000">
                      <a:alpha val="43137"/>
                    </a:srgbClr>
                  </a:outerShdw>
                </a:effectLst>
              </a:rPr>
              <a:t>3</a:t>
            </a:r>
            <a:endParaRPr lang="en-US" sz="1600" b="1" dirty="0">
              <a:solidFill>
                <a:srgbClr val="FFFF00"/>
              </a:solidFill>
              <a:effectLst>
                <a:outerShdw blurRad="38100" dist="38100" dir="2700000" algn="tl">
                  <a:srgbClr val="000000">
                    <a:alpha val="43137"/>
                  </a:srgbClr>
                </a:outerShdw>
              </a:effectLst>
            </a:endParaRPr>
          </a:p>
        </p:txBody>
      </p:sp>
      <p:sp>
        <p:nvSpPr>
          <p:cNvPr id="18" name="Oval 17"/>
          <p:cNvSpPr/>
          <p:nvPr/>
        </p:nvSpPr>
        <p:spPr>
          <a:xfrm>
            <a:off x="1968674" y="1231726"/>
            <a:ext cx="1447800" cy="838200"/>
          </a:xfrm>
          <a:prstGeom prst="ellipse">
            <a:avLst/>
          </a:prstGeom>
          <a:solidFill>
            <a:srgbClr val="FFFF00">
              <a:alpha val="25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 of Uranium Enrichment</a:t>
            </a:r>
            <a:endParaRPr lang="en-US" dirty="0"/>
          </a:p>
        </p:txBody>
      </p:sp>
      <p:sp>
        <p:nvSpPr>
          <p:cNvPr id="3" name="Content Placeholder 2"/>
          <p:cNvSpPr>
            <a:spLocks noGrp="1"/>
          </p:cNvSpPr>
          <p:nvPr>
            <p:ph idx="1"/>
          </p:nvPr>
        </p:nvSpPr>
        <p:spPr>
          <a:xfrm>
            <a:off x="915184" y="1307926"/>
            <a:ext cx="8000216" cy="5181600"/>
          </a:xfrm>
        </p:spPr>
        <p:txBody>
          <a:bodyPr/>
          <a:lstStyle/>
          <a:p>
            <a:pPr eaLnBrk="1" hangingPunct="1">
              <a:lnSpc>
                <a:spcPct val="75000"/>
              </a:lnSpc>
            </a:pPr>
            <a:r>
              <a:rPr lang="en-US" sz="2000" dirty="0" smtClean="0"/>
              <a:t>Gas centrifuge</a:t>
            </a:r>
          </a:p>
          <a:p>
            <a:pPr lvl="1" eaLnBrk="1" hangingPunct="1">
              <a:lnSpc>
                <a:spcPct val="75000"/>
              </a:lnSpc>
            </a:pPr>
            <a:r>
              <a:rPr lang="en-US" sz="1800" dirty="0" smtClean="0"/>
              <a:t>Currently preferred method in US and internationally</a:t>
            </a:r>
          </a:p>
          <a:p>
            <a:pPr lvl="1" eaLnBrk="1" hangingPunct="1">
              <a:lnSpc>
                <a:spcPct val="75000"/>
              </a:lnSpc>
            </a:pPr>
            <a:r>
              <a:rPr lang="en-US" sz="1800" dirty="0" smtClean="0"/>
              <a:t>Used by URENCO  (</a:t>
            </a:r>
            <a:r>
              <a:rPr lang="en-US" sz="1800" dirty="0" smtClean="0">
                <a:hlinkClick r:id="rId3"/>
              </a:rPr>
              <a:t>http://www.urenco.com</a:t>
            </a:r>
            <a:r>
              <a:rPr lang="en-US" sz="1800" dirty="0" smtClean="0"/>
              <a:t>)</a:t>
            </a:r>
          </a:p>
          <a:p>
            <a:pPr eaLnBrk="1" hangingPunct="1">
              <a:lnSpc>
                <a:spcPct val="75000"/>
              </a:lnSpc>
            </a:pPr>
            <a:r>
              <a:rPr lang="en-US" sz="2000" dirty="0" smtClean="0"/>
              <a:t>Gas diffusion</a:t>
            </a:r>
          </a:p>
          <a:p>
            <a:pPr lvl="1" eaLnBrk="1" hangingPunct="1">
              <a:lnSpc>
                <a:spcPct val="75000"/>
              </a:lnSpc>
            </a:pPr>
            <a:r>
              <a:rPr lang="en-US" sz="1800" dirty="0" smtClean="0"/>
              <a:t>Replaced electromagnetic in the US in the late 1940s</a:t>
            </a:r>
          </a:p>
          <a:p>
            <a:pPr lvl="1" eaLnBrk="1" hangingPunct="1">
              <a:lnSpc>
                <a:spcPct val="75000"/>
              </a:lnSpc>
            </a:pPr>
            <a:r>
              <a:rPr lang="en-US" sz="1800" dirty="0" smtClean="0"/>
              <a:t>Used commercially through the 1980s </a:t>
            </a:r>
          </a:p>
          <a:p>
            <a:pPr eaLnBrk="1" hangingPunct="1">
              <a:lnSpc>
                <a:spcPct val="75000"/>
              </a:lnSpc>
            </a:pPr>
            <a:r>
              <a:rPr lang="en-US" sz="2000" dirty="0" smtClean="0"/>
              <a:t>Thermal diffusion </a:t>
            </a:r>
          </a:p>
          <a:p>
            <a:pPr lvl="1" eaLnBrk="1" hangingPunct="1">
              <a:lnSpc>
                <a:spcPct val="75000"/>
              </a:lnSpc>
            </a:pPr>
            <a:r>
              <a:rPr lang="en-US" sz="1800" dirty="0" smtClean="0"/>
              <a:t>Inefficient process that provides a slightly enriched feed</a:t>
            </a:r>
          </a:p>
          <a:p>
            <a:pPr lvl="1" eaLnBrk="1" hangingPunct="1">
              <a:lnSpc>
                <a:spcPct val="75000"/>
              </a:lnSpc>
            </a:pPr>
            <a:r>
              <a:rPr lang="en-US" sz="1800" dirty="0" smtClean="0"/>
              <a:t>Used on first US weapons  to supplement electromagnetic separation</a:t>
            </a:r>
          </a:p>
          <a:p>
            <a:pPr eaLnBrk="1" hangingPunct="1">
              <a:lnSpc>
                <a:spcPct val="75000"/>
              </a:lnSpc>
            </a:pPr>
            <a:r>
              <a:rPr lang="en-US" sz="2000" dirty="0" smtClean="0"/>
              <a:t>Electromagnetic</a:t>
            </a:r>
          </a:p>
          <a:p>
            <a:pPr lvl="1" eaLnBrk="1" hangingPunct="1">
              <a:lnSpc>
                <a:spcPct val="75000"/>
              </a:lnSpc>
            </a:pPr>
            <a:r>
              <a:rPr lang="en-US" sz="1800" dirty="0" err="1" smtClean="0"/>
              <a:t>Calutron</a:t>
            </a:r>
            <a:r>
              <a:rPr lang="en-US" sz="1800" dirty="0" smtClean="0"/>
              <a:t> method produced </a:t>
            </a:r>
            <a:r>
              <a:rPr lang="en-US" sz="1800" baseline="30000" dirty="0" smtClean="0"/>
              <a:t>235</a:t>
            </a:r>
            <a:r>
              <a:rPr lang="en-US" sz="1800" dirty="0" smtClean="0"/>
              <a:t>U for Hiroshima weapon;  also used by Iraq</a:t>
            </a:r>
          </a:p>
          <a:p>
            <a:pPr lvl="1" eaLnBrk="1" hangingPunct="1">
              <a:lnSpc>
                <a:spcPct val="75000"/>
              </a:lnSpc>
            </a:pPr>
            <a:r>
              <a:rPr lang="en-US" sz="1800" dirty="0" smtClean="0"/>
              <a:t>Largest electric power requirement per SWU of any method shown here</a:t>
            </a:r>
          </a:p>
          <a:p>
            <a:pPr eaLnBrk="1" hangingPunct="1">
              <a:lnSpc>
                <a:spcPct val="75000"/>
              </a:lnSpc>
            </a:pPr>
            <a:r>
              <a:rPr lang="en-US" sz="2000" dirty="0" smtClean="0"/>
              <a:t>Chemical</a:t>
            </a:r>
          </a:p>
          <a:p>
            <a:pPr lvl="1" eaLnBrk="1" hangingPunct="1">
              <a:lnSpc>
                <a:spcPct val="75000"/>
              </a:lnSpc>
            </a:pPr>
            <a:r>
              <a:rPr lang="en-US" sz="1800" dirty="0" smtClean="0"/>
              <a:t>Recently developed proprietary process</a:t>
            </a:r>
          </a:p>
          <a:p>
            <a:pPr lvl="1" eaLnBrk="1" hangingPunct="1">
              <a:lnSpc>
                <a:spcPct val="75000"/>
              </a:lnSpc>
            </a:pPr>
            <a:r>
              <a:rPr lang="en-US" sz="1800" dirty="0" smtClean="0"/>
              <a:t>Pioneered by France and Japan</a:t>
            </a:r>
          </a:p>
          <a:p>
            <a:pPr eaLnBrk="1" hangingPunct="1">
              <a:lnSpc>
                <a:spcPct val="75000"/>
              </a:lnSpc>
            </a:pPr>
            <a:r>
              <a:rPr lang="en-US" sz="2000" dirty="0" smtClean="0"/>
              <a:t>Laser</a:t>
            </a:r>
          </a:p>
          <a:p>
            <a:pPr lvl="1" eaLnBrk="1" hangingPunct="1">
              <a:lnSpc>
                <a:spcPct val="75000"/>
              </a:lnSpc>
            </a:pPr>
            <a:r>
              <a:rPr lang="en-US" sz="1800" dirty="0" smtClean="0"/>
              <a:t>Developed by LLNL  (</a:t>
            </a:r>
            <a:r>
              <a:rPr lang="en-US" sz="1800" dirty="0" smtClean="0">
                <a:hlinkClick r:id="rId4"/>
              </a:rPr>
              <a:t>https://www.llnl.gov/str/Hargrove.html</a:t>
            </a:r>
            <a:r>
              <a:rPr lang="en-US" sz="1800" dirty="0" smtClean="0"/>
              <a:t>)</a:t>
            </a:r>
          </a:p>
          <a:p>
            <a:pPr lvl="1" eaLnBrk="1" hangingPunct="1">
              <a:lnSpc>
                <a:spcPct val="75000"/>
              </a:lnSpc>
            </a:pPr>
            <a:r>
              <a:rPr lang="en-US" sz="1800" dirty="0" smtClean="0"/>
              <a:t>Technologically difficult but requires few stages and smaller plants</a:t>
            </a:r>
          </a:p>
          <a:p>
            <a:pPr eaLnBrk="1" hangingPunct="1">
              <a:lnSpc>
                <a:spcPct val="75000"/>
              </a:lnSpc>
            </a:pPr>
            <a:r>
              <a:rPr lang="en-US" sz="2000" dirty="0" smtClean="0"/>
              <a:t>Aerodynamic Nozzle – allegedly used by South Africa</a:t>
            </a:r>
            <a:endParaRPr lang="en-US" sz="2000"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7</a:t>
            </a:fld>
            <a:endParaRPr lang="en-US" dirty="0"/>
          </a:p>
        </p:txBody>
      </p:sp>
      <p:sp>
        <p:nvSpPr>
          <p:cNvPr id="6" name="Cloud 5"/>
          <p:cNvSpPr/>
          <p:nvPr/>
        </p:nvSpPr>
        <p:spPr>
          <a:xfrm>
            <a:off x="152400" y="1194148"/>
            <a:ext cx="685800" cy="609600"/>
          </a:xfrm>
          <a:prstGeom prst="cloud">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rgbClr val="FFFF00"/>
                </a:solidFill>
                <a:effectLst>
                  <a:outerShdw blurRad="38100" dist="38100" dir="2700000" algn="tl">
                    <a:srgbClr val="000000">
                      <a:alpha val="43137"/>
                    </a:srgbClr>
                  </a:outerShdw>
                </a:effectLst>
              </a:rPr>
              <a:t>UF</a:t>
            </a:r>
            <a:r>
              <a:rPr lang="en-US" sz="1400" b="1" baseline="-25000" dirty="0" smtClean="0">
                <a:solidFill>
                  <a:srgbClr val="FFFF00"/>
                </a:solidFill>
                <a:effectLst>
                  <a:outerShdw blurRad="38100" dist="38100" dir="2700000" algn="tl">
                    <a:srgbClr val="000000">
                      <a:alpha val="43137"/>
                    </a:srgbClr>
                  </a:outerShdw>
                </a:effectLst>
              </a:rPr>
              <a:t>6</a:t>
            </a:r>
            <a:endParaRPr lang="en-US" sz="1400" b="1" baseline="-25000" dirty="0">
              <a:solidFill>
                <a:srgbClr val="FFFF00"/>
              </a:solidFill>
              <a:effectLst>
                <a:outerShdw blurRad="38100" dist="38100" dir="2700000" algn="tl">
                  <a:srgbClr val="000000">
                    <a:alpha val="43137"/>
                  </a:srgbClr>
                </a:outerShdw>
              </a:effectLst>
            </a:endParaRPr>
          </a:p>
        </p:txBody>
      </p:sp>
      <p:sp>
        <p:nvSpPr>
          <p:cNvPr id="7" name="Cloud 6"/>
          <p:cNvSpPr/>
          <p:nvPr/>
        </p:nvSpPr>
        <p:spPr>
          <a:xfrm>
            <a:off x="152400" y="1993726"/>
            <a:ext cx="685800" cy="609600"/>
          </a:xfrm>
          <a:prstGeom prst="cloud">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rgbClr val="FFFF00"/>
                </a:solidFill>
                <a:effectLst>
                  <a:outerShdw blurRad="38100" dist="38100" dir="2700000" algn="tl">
                    <a:srgbClr val="000000">
                      <a:alpha val="43137"/>
                    </a:srgbClr>
                  </a:outerShdw>
                </a:effectLst>
              </a:rPr>
              <a:t>UF</a:t>
            </a:r>
            <a:r>
              <a:rPr lang="en-US" sz="1400" b="1" baseline="-25000" dirty="0" smtClean="0">
                <a:solidFill>
                  <a:srgbClr val="FFFF00"/>
                </a:solidFill>
                <a:effectLst>
                  <a:outerShdw blurRad="38100" dist="38100" dir="2700000" algn="tl">
                    <a:srgbClr val="000000">
                      <a:alpha val="43137"/>
                    </a:srgbClr>
                  </a:outerShdw>
                </a:effectLst>
              </a:rPr>
              <a:t>6</a:t>
            </a:r>
            <a:endParaRPr lang="en-US" sz="1400" b="1" baseline="-25000" dirty="0">
              <a:solidFill>
                <a:srgbClr val="FFFF00"/>
              </a:solidFill>
              <a:effectLst>
                <a:outerShdw blurRad="38100" dist="38100" dir="2700000" algn="tl">
                  <a:srgbClr val="000000">
                    <a:alpha val="43137"/>
                  </a:srgbClr>
                </a:outerShdw>
              </a:effectLst>
            </a:endParaRPr>
          </a:p>
        </p:txBody>
      </p:sp>
      <p:sp>
        <p:nvSpPr>
          <p:cNvPr id="8" name="Cloud 7"/>
          <p:cNvSpPr/>
          <p:nvPr/>
        </p:nvSpPr>
        <p:spPr>
          <a:xfrm>
            <a:off x="152400" y="2806874"/>
            <a:ext cx="685800" cy="609600"/>
          </a:xfrm>
          <a:prstGeom prst="cloud">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rgbClr val="FFFF00"/>
                </a:solidFill>
                <a:effectLst>
                  <a:outerShdw blurRad="38100" dist="38100" dir="2700000" algn="tl">
                    <a:srgbClr val="000000">
                      <a:alpha val="43137"/>
                    </a:srgbClr>
                  </a:outerShdw>
                </a:effectLst>
              </a:rPr>
              <a:t>UF</a:t>
            </a:r>
            <a:r>
              <a:rPr lang="en-US" sz="1400" b="1" baseline="-25000" dirty="0" smtClean="0">
                <a:solidFill>
                  <a:srgbClr val="FFFF00"/>
                </a:solidFill>
                <a:effectLst>
                  <a:outerShdw blurRad="38100" dist="38100" dir="2700000" algn="tl">
                    <a:srgbClr val="000000">
                      <a:alpha val="43137"/>
                    </a:srgbClr>
                  </a:outerShdw>
                </a:effectLst>
              </a:rPr>
              <a:t>6</a:t>
            </a:r>
            <a:endParaRPr lang="en-US" sz="1400" b="1" baseline="-25000" dirty="0">
              <a:solidFill>
                <a:srgbClr val="FFFF00"/>
              </a:solidFill>
              <a:effectLst>
                <a:outerShdw blurRad="38100" dist="38100" dir="2700000" algn="tl">
                  <a:srgbClr val="000000">
                    <a:alpha val="43137"/>
                  </a:srgbClr>
                </a:outerShdw>
              </a:effectLst>
            </a:endParaRPr>
          </a:p>
        </p:txBody>
      </p:sp>
      <p:sp>
        <p:nvSpPr>
          <p:cNvPr id="9" name="Cloud 8"/>
          <p:cNvSpPr/>
          <p:nvPr/>
        </p:nvSpPr>
        <p:spPr>
          <a:xfrm>
            <a:off x="152400" y="6007274"/>
            <a:ext cx="685800" cy="609600"/>
          </a:xfrm>
          <a:prstGeom prst="cloud">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rgbClr val="FFFF00"/>
                </a:solidFill>
                <a:effectLst>
                  <a:outerShdw blurRad="38100" dist="38100" dir="2700000" algn="tl">
                    <a:srgbClr val="000000">
                      <a:alpha val="43137"/>
                    </a:srgbClr>
                  </a:outerShdw>
                </a:effectLst>
              </a:rPr>
              <a:t>UF</a:t>
            </a:r>
            <a:r>
              <a:rPr lang="en-US" sz="1400" b="1" baseline="-25000" dirty="0" smtClean="0">
                <a:solidFill>
                  <a:srgbClr val="FFFF00"/>
                </a:solidFill>
                <a:effectLst>
                  <a:outerShdw blurRad="38100" dist="38100" dir="2700000" algn="tl">
                    <a:srgbClr val="000000">
                      <a:alpha val="43137"/>
                    </a:srgbClr>
                  </a:outerShdw>
                </a:effectLst>
              </a:rPr>
              <a:t>6</a:t>
            </a:r>
            <a:endParaRPr lang="en-US" sz="1400" b="1" baseline="-25000" dirty="0">
              <a:solidFill>
                <a:srgbClr val="FFFF00"/>
              </a:solidFill>
              <a:effectLst>
                <a:outerShdw blurRad="38100" dist="38100" dir="2700000" algn="tl">
                  <a:srgbClr val="000000">
                    <a:alpha val="43137"/>
                  </a:srgbClr>
                </a:outerShdw>
              </a:effectLst>
            </a:endParaRPr>
          </a:p>
        </p:txBody>
      </p:sp>
      <p:sp>
        <p:nvSpPr>
          <p:cNvPr id="10" name="Cloud 9"/>
          <p:cNvSpPr/>
          <p:nvPr/>
        </p:nvSpPr>
        <p:spPr>
          <a:xfrm>
            <a:off x="152400" y="5245274"/>
            <a:ext cx="685800" cy="609600"/>
          </a:xfrm>
          <a:prstGeom prst="clou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rgbClr val="FFFF00"/>
                </a:solidFill>
                <a:effectLst>
                  <a:outerShdw blurRad="38100" dist="38100" dir="2700000" algn="tl">
                    <a:srgbClr val="000000">
                      <a:alpha val="43137"/>
                    </a:srgbClr>
                  </a:outerShdw>
                </a:effectLst>
              </a:rPr>
              <a:t>UF</a:t>
            </a:r>
            <a:r>
              <a:rPr lang="en-US" sz="1400" b="1" baseline="-25000" dirty="0" smtClean="0">
                <a:solidFill>
                  <a:srgbClr val="FFFF00"/>
                </a:solidFill>
                <a:effectLst>
                  <a:outerShdw blurRad="38100" dist="38100" dir="2700000" algn="tl">
                    <a:srgbClr val="000000">
                      <a:alpha val="43137"/>
                    </a:srgbClr>
                  </a:outerShdw>
                </a:effectLst>
              </a:rPr>
              <a:t>6</a:t>
            </a:r>
            <a:endParaRPr lang="en-US" sz="1400" b="1" baseline="-25000" dirty="0">
              <a:solidFill>
                <a:srgbClr val="FFFF00"/>
              </a:solidFill>
              <a:effectLst>
                <a:outerShdw blurRad="38100" dist="38100" dir="2700000" algn="tl">
                  <a:srgbClr val="000000">
                    <a:alpha val="43137"/>
                  </a:srgbClr>
                </a:outerShdw>
              </a:effectLst>
            </a:endParaRP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4-2 Uranium_hexafluoride_phase_diagram.bmp"/>
          <p:cNvPicPr>
            <a:picLocks noChangeAspect="1"/>
          </p:cNvPicPr>
          <p:nvPr/>
        </p:nvPicPr>
        <p:blipFill>
          <a:blip r:embed="rId3" cstate="print"/>
          <a:stretch>
            <a:fillRect/>
          </a:stretch>
        </p:blipFill>
        <p:spPr>
          <a:xfrm>
            <a:off x="6148547" y="2923401"/>
            <a:ext cx="2831021" cy="2933700"/>
          </a:xfrm>
          <a:prstGeom prst="rect">
            <a:avLst/>
          </a:prstGeom>
        </p:spPr>
      </p:pic>
      <p:sp>
        <p:nvSpPr>
          <p:cNvPr id="2" name="Title 1"/>
          <p:cNvSpPr>
            <a:spLocks noGrp="1"/>
          </p:cNvSpPr>
          <p:nvPr>
            <p:ph type="title"/>
          </p:nvPr>
        </p:nvSpPr>
        <p:spPr/>
        <p:txBody>
          <a:bodyPr/>
          <a:lstStyle/>
          <a:p>
            <a:r>
              <a:rPr lang="en-US" dirty="0" smtClean="0"/>
              <a:t>Why UF</a:t>
            </a:r>
            <a:r>
              <a:rPr lang="en-US" baseline="-25000" dirty="0" smtClean="0"/>
              <a:t>6</a:t>
            </a:r>
            <a:r>
              <a:rPr lang="en-US" dirty="0" smtClean="0"/>
              <a:t> ?</a:t>
            </a:r>
            <a:endParaRPr lang="en-US" dirty="0"/>
          </a:p>
        </p:txBody>
      </p:sp>
      <p:sp>
        <p:nvSpPr>
          <p:cNvPr id="3" name="Content Placeholder 2"/>
          <p:cNvSpPr>
            <a:spLocks noGrp="1"/>
          </p:cNvSpPr>
          <p:nvPr>
            <p:ph idx="1"/>
          </p:nvPr>
        </p:nvSpPr>
        <p:spPr>
          <a:xfrm>
            <a:off x="305584" y="1200150"/>
            <a:ext cx="8609816" cy="1752600"/>
          </a:xfrm>
        </p:spPr>
        <p:txBody>
          <a:bodyPr/>
          <a:lstStyle/>
          <a:p>
            <a:r>
              <a:rPr lang="en-US" dirty="0" smtClean="0"/>
              <a:t>Advantages</a:t>
            </a:r>
          </a:p>
          <a:p>
            <a:pPr lvl="1"/>
            <a:r>
              <a:rPr lang="en-US" dirty="0" smtClean="0"/>
              <a:t>Fluorine has a low atomic weight</a:t>
            </a:r>
          </a:p>
          <a:p>
            <a:pPr lvl="1"/>
            <a:r>
              <a:rPr lang="en-US" dirty="0" smtClean="0"/>
              <a:t>Fluorine has only a single stable isotope</a:t>
            </a:r>
          </a:p>
          <a:p>
            <a:pPr lvl="1"/>
            <a:r>
              <a:rPr lang="en-US" dirty="0" smtClean="0"/>
              <a:t>Only compound of uranium + fluorine that has a large vapor pressure at room temperature</a:t>
            </a:r>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8</a:t>
            </a:fld>
            <a:endParaRPr lang="en-US" dirty="0"/>
          </a:p>
        </p:txBody>
      </p:sp>
      <p:sp>
        <p:nvSpPr>
          <p:cNvPr id="6" name="Content Placeholder 2"/>
          <p:cNvSpPr txBox="1">
            <a:spLocks/>
          </p:cNvSpPr>
          <p:nvPr/>
        </p:nvSpPr>
        <p:spPr bwMode="auto">
          <a:xfrm>
            <a:off x="304800" y="2876550"/>
            <a:ext cx="5791200" cy="144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ts val="2600"/>
              </a:lnSpc>
              <a:spcBef>
                <a:spcPct val="20000"/>
              </a:spcBef>
              <a:spcAft>
                <a:spcPct val="0"/>
              </a:spcAft>
              <a:buClrTx/>
              <a:buSzTx/>
              <a:buFont typeface="Arial" charset="0"/>
              <a:buChar char="•"/>
              <a:tabLst/>
              <a:defRPr/>
            </a:pPr>
            <a:r>
              <a:rPr kumimoji="0" lang="en-US" sz="2400" b="0" i="0" u="none" strike="noStrike" kern="1200" cap="none" spc="0" normalizeH="0" baseline="0" noProof="0" dirty="0" smtClean="0">
                <a:ln>
                  <a:noFill/>
                </a:ln>
                <a:solidFill>
                  <a:schemeClr val="tx1"/>
                </a:solidFill>
                <a:effectLst/>
                <a:uLnTx/>
                <a:uFillTx/>
                <a:latin typeface="+mj-lt"/>
                <a:ea typeface="+mn-ea"/>
                <a:cs typeface="+mn-cs"/>
              </a:rPr>
              <a:t>Disadvantages</a:t>
            </a:r>
          </a:p>
          <a:p>
            <a:pPr marL="742950" marR="0" lvl="1" indent="-285750" algn="l" defTabSz="914400" rtl="0" eaLnBrk="0" fontAlgn="base" latinLnBrk="0" hangingPunct="0">
              <a:lnSpc>
                <a:spcPts val="2200"/>
              </a:lnSpc>
              <a:spcBef>
                <a:spcPct val="20000"/>
              </a:spcBef>
              <a:spcAft>
                <a:spcPct val="0"/>
              </a:spcAft>
              <a:buClrTx/>
              <a:buSzTx/>
              <a:buFont typeface="Arial" charset="0"/>
              <a:buChar char="–"/>
              <a:tabLst/>
              <a:defRPr/>
            </a:pPr>
            <a:r>
              <a:rPr kumimoji="0" lang="en-US" sz="2000" b="0" i="0" u="none" strike="noStrike" kern="1200" cap="none" spc="0" normalizeH="0" baseline="0" noProof="0" dirty="0" smtClean="0">
                <a:ln>
                  <a:noFill/>
                </a:ln>
                <a:solidFill>
                  <a:schemeClr val="tx1"/>
                </a:solidFill>
                <a:effectLst/>
                <a:uLnTx/>
                <a:uFillTx/>
                <a:latin typeface="+mj-lt"/>
                <a:ea typeface="+mn-ea"/>
                <a:cs typeface="+mn-cs"/>
              </a:rPr>
              <a:t>UF</a:t>
            </a:r>
            <a:r>
              <a:rPr kumimoji="0" lang="en-US" sz="2000" b="0" i="0" u="none" strike="noStrike" kern="1200" cap="none" spc="0" normalizeH="0" baseline="-25000" noProof="0" dirty="0" smtClean="0">
                <a:ln>
                  <a:noFill/>
                </a:ln>
                <a:solidFill>
                  <a:schemeClr val="tx1"/>
                </a:solidFill>
                <a:effectLst/>
                <a:uLnTx/>
                <a:uFillTx/>
                <a:latin typeface="+mj-lt"/>
                <a:ea typeface="+mn-ea"/>
                <a:cs typeface="+mn-cs"/>
              </a:rPr>
              <a:t>6</a:t>
            </a:r>
            <a:r>
              <a:rPr kumimoji="0" lang="en-US" sz="2000" b="0" i="0" u="none" strike="noStrike" kern="1200" cap="none" spc="0" normalizeH="0" baseline="0" noProof="0" dirty="0" smtClean="0">
                <a:ln>
                  <a:noFill/>
                </a:ln>
                <a:solidFill>
                  <a:schemeClr val="tx1"/>
                </a:solidFill>
                <a:effectLst/>
                <a:uLnTx/>
                <a:uFillTx/>
                <a:latin typeface="+mj-lt"/>
                <a:ea typeface="+mn-ea"/>
                <a:cs typeface="+mn-cs"/>
              </a:rPr>
              <a:t> is highly reactive with moisture</a:t>
            </a:r>
          </a:p>
          <a:p>
            <a:pPr marL="742950" marR="0" lvl="1" indent="-285750" algn="l" defTabSz="914400" rtl="0" eaLnBrk="0" fontAlgn="base" latinLnBrk="0" hangingPunct="0">
              <a:lnSpc>
                <a:spcPts val="2200"/>
              </a:lnSpc>
              <a:spcBef>
                <a:spcPct val="20000"/>
              </a:spcBef>
              <a:spcAft>
                <a:spcPct val="0"/>
              </a:spcAft>
              <a:buClrTx/>
              <a:buSzTx/>
              <a:buFont typeface="Arial" charset="0"/>
              <a:buChar char="–"/>
              <a:tabLst/>
              <a:defRPr/>
            </a:pPr>
            <a:r>
              <a:rPr kumimoji="0" lang="en-US" sz="2000" b="0" i="0" u="none" strike="noStrike" kern="1200" cap="none" spc="0" normalizeH="0" baseline="0" noProof="0" dirty="0" smtClean="0">
                <a:ln>
                  <a:noFill/>
                </a:ln>
                <a:solidFill>
                  <a:schemeClr val="tx1"/>
                </a:solidFill>
                <a:effectLst/>
                <a:uLnTx/>
                <a:uFillTx/>
                <a:latin typeface="+mj-lt"/>
                <a:ea typeface="+mn-ea"/>
                <a:cs typeface="+mn-cs"/>
              </a:rPr>
              <a:t>Corrosive attacks on metals and lubricating oils</a:t>
            </a:r>
          </a:p>
          <a:p>
            <a:pPr marL="742950" marR="0" lvl="1" indent="-285750" algn="l" defTabSz="914400" rtl="0" eaLnBrk="0" fontAlgn="base" latinLnBrk="0" hangingPunct="0">
              <a:lnSpc>
                <a:spcPts val="2200"/>
              </a:lnSpc>
              <a:spcBef>
                <a:spcPct val="20000"/>
              </a:spcBef>
              <a:spcAft>
                <a:spcPct val="0"/>
              </a:spcAft>
              <a:buClrTx/>
              <a:buSzTx/>
              <a:buFont typeface="Arial" charset="0"/>
              <a:buChar char="–"/>
              <a:tabLst/>
              <a:defRPr/>
            </a:pPr>
            <a:r>
              <a:rPr kumimoji="0" lang="en-US" sz="2000" b="0" i="0" u="none" strike="noStrike" kern="1200" cap="none" spc="0" normalizeH="0" baseline="0" noProof="0" dirty="0" smtClean="0">
                <a:ln>
                  <a:noFill/>
                </a:ln>
                <a:solidFill>
                  <a:schemeClr val="tx1"/>
                </a:solidFill>
                <a:effectLst/>
                <a:uLnTx/>
                <a:uFillTx/>
                <a:latin typeface="+mj-lt"/>
                <a:ea typeface="+mn-ea"/>
                <a:cs typeface="+mn-cs"/>
              </a:rPr>
              <a:t>Interaction with barrier materials distorts pore size and shape</a:t>
            </a:r>
          </a:p>
        </p:txBody>
      </p:sp>
      <p:sp>
        <p:nvSpPr>
          <p:cNvPr id="7" name="Content Placeholder 2"/>
          <p:cNvSpPr txBox="1">
            <a:spLocks/>
          </p:cNvSpPr>
          <p:nvPr/>
        </p:nvSpPr>
        <p:spPr bwMode="auto">
          <a:xfrm>
            <a:off x="304800" y="4552950"/>
            <a:ext cx="6172200" cy="2286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ts val="2600"/>
              </a:lnSpc>
              <a:spcBef>
                <a:spcPct val="20000"/>
              </a:spcBef>
              <a:spcAft>
                <a:spcPct val="0"/>
              </a:spcAft>
              <a:buClrTx/>
              <a:buSzTx/>
              <a:buFont typeface="Arial" charset="0"/>
              <a:buChar char="•"/>
              <a:tabLst/>
              <a:defRPr/>
            </a:pPr>
            <a:r>
              <a:rPr kumimoji="0" lang="en-US" sz="2400" b="0" i="0" u="none" strike="noStrike" kern="1200" cap="none" spc="0" normalizeH="0" baseline="0" noProof="0" dirty="0" smtClean="0">
                <a:ln>
                  <a:noFill/>
                </a:ln>
                <a:solidFill>
                  <a:schemeClr val="tx1"/>
                </a:solidFill>
                <a:effectLst/>
                <a:uLnTx/>
                <a:uFillTx/>
                <a:latin typeface="+mj-lt"/>
                <a:ea typeface="+mn-ea"/>
                <a:cs typeface="+mn-cs"/>
              </a:rPr>
              <a:t>Suitable barrier materials</a:t>
            </a:r>
          </a:p>
          <a:p>
            <a:pPr marL="742950" marR="0" lvl="1" indent="-285750" algn="l" defTabSz="914400" rtl="0" eaLnBrk="0" fontAlgn="base" latinLnBrk="0" hangingPunct="0">
              <a:lnSpc>
                <a:spcPts val="2200"/>
              </a:lnSpc>
              <a:spcBef>
                <a:spcPct val="20000"/>
              </a:spcBef>
              <a:spcAft>
                <a:spcPct val="0"/>
              </a:spcAft>
              <a:buClrTx/>
              <a:buSzTx/>
              <a:buFont typeface="Arial" charset="0"/>
              <a:buChar char="–"/>
              <a:tabLst/>
              <a:defRPr/>
            </a:pPr>
            <a:r>
              <a:rPr kumimoji="0" lang="en-US" sz="2000" b="0" i="0" u="none" strike="noStrike" kern="1200" cap="none" spc="0" normalizeH="0" baseline="0" noProof="0" dirty="0" smtClean="0">
                <a:ln>
                  <a:noFill/>
                </a:ln>
                <a:solidFill>
                  <a:schemeClr val="tx1"/>
                </a:solidFill>
                <a:effectLst/>
                <a:uLnTx/>
                <a:uFillTx/>
                <a:latin typeface="+mj-lt"/>
                <a:ea typeface="+mn-ea"/>
                <a:cs typeface="+mn-cs"/>
              </a:rPr>
              <a:t>Nickel or nickel-coated steels</a:t>
            </a:r>
          </a:p>
          <a:p>
            <a:pPr marL="742950" marR="0" lvl="1" indent="-285750" algn="l" defTabSz="914400" rtl="0" eaLnBrk="0" fontAlgn="base" latinLnBrk="0" hangingPunct="0">
              <a:lnSpc>
                <a:spcPts val="2200"/>
              </a:lnSpc>
              <a:spcBef>
                <a:spcPct val="20000"/>
              </a:spcBef>
              <a:spcAft>
                <a:spcPct val="0"/>
              </a:spcAft>
              <a:buClrTx/>
              <a:buSzTx/>
              <a:buFont typeface="Arial" charset="0"/>
              <a:buChar char="–"/>
              <a:tabLst/>
              <a:defRPr/>
            </a:pPr>
            <a:r>
              <a:rPr kumimoji="0" lang="en-US" sz="2000" b="0" i="0" u="none" strike="noStrike" kern="1200" cap="none" spc="0" normalizeH="0" baseline="0" noProof="0" dirty="0" smtClean="0">
                <a:ln>
                  <a:noFill/>
                </a:ln>
                <a:solidFill>
                  <a:schemeClr val="tx1"/>
                </a:solidFill>
                <a:effectLst/>
                <a:uLnTx/>
                <a:uFillTx/>
                <a:latin typeface="+mj-lt"/>
                <a:ea typeface="+mn-ea"/>
                <a:cs typeface="+mn-cs"/>
              </a:rPr>
              <a:t>Aluminum</a:t>
            </a:r>
          </a:p>
          <a:p>
            <a:pPr marL="742950" marR="0" lvl="1" indent="-285750" algn="l" defTabSz="914400" rtl="0" eaLnBrk="0" fontAlgn="base" latinLnBrk="0" hangingPunct="0">
              <a:lnSpc>
                <a:spcPts val="2200"/>
              </a:lnSpc>
              <a:spcBef>
                <a:spcPct val="20000"/>
              </a:spcBef>
              <a:spcAft>
                <a:spcPct val="0"/>
              </a:spcAft>
              <a:buClrTx/>
              <a:buSzTx/>
              <a:buFont typeface="Arial" charset="0"/>
              <a:buChar char="–"/>
              <a:tabLst/>
              <a:defRPr/>
            </a:pPr>
            <a:r>
              <a:rPr kumimoji="0" lang="en-US" sz="2000" b="0" i="0" u="none" strike="noStrike" kern="1200" cap="none" spc="0" normalizeH="0" baseline="0" noProof="0" dirty="0" smtClean="0">
                <a:ln>
                  <a:noFill/>
                </a:ln>
                <a:solidFill>
                  <a:schemeClr val="tx1"/>
                </a:solidFill>
                <a:effectLst/>
                <a:uLnTx/>
                <a:uFillTx/>
                <a:latin typeface="+mj-lt"/>
                <a:ea typeface="+mn-ea"/>
                <a:cs typeface="+mn-cs"/>
              </a:rPr>
              <a:t>Teflon</a:t>
            </a:r>
          </a:p>
          <a:p>
            <a:pPr marL="342900" marR="0" lvl="0" indent="-342900" algn="l" defTabSz="914400" rtl="0" eaLnBrk="0" fontAlgn="base" latinLnBrk="0" hangingPunct="0">
              <a:lnSpc>
                <a:spcPts val="2600"/>
              </a:lnSpc>
              <a:spcBef>
                <a:spcPct val="20000"/>
              </a:spcBef>
              <a:spcAft>
                <a:spcPct val="0"/>
              </a:spcAft>
              <a:buClrTx/>
              <a:buSzTx/>
              <a:buFont typeface="Arial" charset="0"/>
              <a:buChar char="•"/>
              <a:tabLst/>
              <a:defRPr/>
            </a:pPr>
            <a:r>
              <a:rPr kumimoji="0" lang="en-US" sz="2400" b="0" i="0" u="none" strike="noStrike" kern="1200" cap="none" spc="0" normalizeH="0" baseline="0" noProof="0" dirty="0" smtClean="0">
                <a:ln>
                  <a:noFill/>
                </a:ln>
                <a:solidFill>
                  <a:schemeClr val="tx1"/>
                </a:solidFill>
                <a:effectLst/>
                <a:uLnTx/>
                <a:uFillTx/>
                <a:latin typeface="+mj-lt"/>
                <a:ea typeface="+mn-ea"/>
                <a:cs typeface="+mn-cs"/>
              </a:rPr>
              <a:t>UF</a:t>
            </a:r>
            <a:r>
              <a:rPr kumimoji="0" lang="en-US" sz="2400" b="0" i="0" u="none" strike="noStrike" kern="1200" cap="none" spc="0" normalizeH="0" baseline="-25000" noProof="0" dirty="0" smtClean="0">
                <a:ln>
                  <a:noFill/>
                </a:ln>
                <a:solidFill>
                  <a:schemeClr val="tx1"/>
                </a:solidFill>
                <a:effectLst/>
                <a:uLnTx/>
                <a:uFillTx/>
                <a:latin typeface="+mj-lt"/>
                <a:ea typeface="+mn-ea"/>
                <a:cs typeface="+mn-cs"/>
              </a:rPr>
              <a:t>6</a:t>
            </a:r>
            <a:r>
              <a:rPr kumimoji="0" lang="en-US" sz="2400" b="0" i="0" u="none" strike="noStrike" kern="1200" cap="none" spc="0" normalizeH="0" baseline="0" noProof="0" dirty="0" smtClean="0">
                <a:ln>
                  <a:noFill/>
                </a:ln>
                <a:solidFill>
                  <a:schemeClr val="tx1"/>
                </a:solidFill>
                <a:effectLst/>
                <a:uLnTx/>
                <a:uFillTx/>
                <a:latin typeface="+mj-lt"/>
                <a:ea typeface="+mn-ea"/>
                <a:cs typeface="+mn-cs"/>
              </a:rPr>
              <a:t> determines operating pressures and temperatures</a:t>
            </a:r>
          </a:p>
          <a:p>
            <a:pPr marL="742950" marR="0" lvl="1" indent="-285750" algn="l" defTabSz="914400" rtl="0" eaLnBrk="0" fontAlgn="base" latinLnBrk="0" hangingPunct="0">
              <a:lnSpc>
                <a:spcPts val="2200"/>
              </a:lnSpc>
              <a:spcBef>
                <a:spcPct val="20000"/>
              </a:spcBef>
              <a:spcAft>
                <a:spcPct val="0"/>
              </a:spcAft>
              <a:buClrTx/>
              <a:buSzTx/>
              <a:buFont typeface="Arial" charset="0"/>
              <a:buChar char="–"/>
              <a:tabLst/>
              <a:defRPr/>
            </a:pPr>
            <a:endParaRPr kumimoji="0" lang="en-US" sz="2000" b="0" i="0" u="none" strike="noStrike" kern="1200" cap="none" spc="0" normalizeH="0" baseline="0" noProof="0" dirty="0" smtClean="0">
              <a:ln>
                <a:noFill/>
              </a:ln>
              <a:solidFill>
                <a:schemeClr val="tx1"/>
              </a:solidFill>
              <a:effectLst/>
              <a:uLnTx/>
              <a:uFillTx/>
              <a:latin typeface="+mj-lt"/>
              <a:ea typeface="+mn-ea"/>
              <a:cs typeface="+mn-cs"/>
            </a:endParaRPr>
          </a:p>
        </p:txBody>
      </p:sp>
      <p:sp>
        <p:nvSpPr>
          <p:cNvPr id="8" name="TextBox 7"/>
          <p:cNvSpPr txBox="1"/>
          <p:nvPr/>
        </p:nvSpPr>
        <p:spPr>
          <a:xfrm>
            <a:off x="6833952" y="5895201"/>
            <a:ext cx="1716488" cy="276999"/>
          </a:xfrm>
          <a:prstGeom prst="rect">
            <a:avLst/>
          </a:prstGeom>
          <a:noFill/>
        </p:spPr>
        <p:txBody>
          <a:bodyPr wrap="square" rtlCol="0">
            <a:spAutoFit/>
          </a:bodyPr>
          <a:lstStyle/>
          <a:p>
            <a:r>
              <a:rPr lang="en-US" sz="1200" b="1" dirty="0" smtClean="0">
                <a:latin typeface="+mj-lt"/>
              </a:rPr>
              <a:t>Phase diagram for UF</a:t>
            </a:r>
            <a:r>
              <a:rPr lang="en-US" sz="1200" b="1" baseline="-25000" dirty="0" smtClean="0">
                <a:latin typeface="+mj-lt"/>
              </a:rPr>
              <a:t>6</a:t>
            </a:r>
            <a:endParaRPr lang="en-US" sz="1200" b="1" baseline="-25000" dirty="0">
              <a:latin typeface="+mj-lt"/>
            </a:endParaRP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10344</Words>
  <Application>Microsoft Office PowerPoint</Application>
  <PresentationFormat>On-screen Show (4:3)</PresentationFormat>
  <Paragraphs>1019</Paragraphs>
  <Slides>59</Slides>
  <Notes>59</Notes>
  <HiddenSlides>42</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59</vt:i4>
      </vt:variant>
    </vt:vector>
  </HeadingPairs>
  <TitlesOfParts>
    <vt:vector size="61" baseType="lpstr">
      <vt:lpstr>Office Theme</vt:lpstr>
      <vt:lpstr>Equation</vt:lpstr>
      <vt:lpstr>PowerPoint Presentation</vt:lpstr>
      <vt:lpstr>Outline Overview of Uranium Enrichment Technologies</vt:lpstr>
      <vt:lpstr>Objectives</vt:lpstr>
      <vt:lpstr>The Fuel Cycle: Weapons Specific</vt:lpstr>
      <vt:lpstr>Uranium Enrichment</vt:lpstr>
      <vt:lpstr>General Definitions</vt:lpstr>
      <vt:lpstr>Technical Routes to a Nuclear Weapon</vt:lpstr>
      <vt:lpstr>Methods of Uranium Enrichment</vt:lpstr>
      <vt:lpstr>Why UF6 ?</vt:lpstr>
      <vt:lpstr>Pop Quiz</vt:lpstr>
      <vt:lpstr>Process Definitions</vt:lpstr>
      <vt:lpstr>Generic Uranium Enrichment Cascade</vt:lpstr>
      <vt:lpstr>The Isotope Enrichment Stage (1 of 3)</vt:lpstr>
      <vt:lpstr>The Isotope Enrichment Stage (3 of 3)</vt:lpstr>
      <vt:lpstr>The Isotope Enrichment Stage (2 of 3)</vt:lpstr>
      <vt:lpstr>The Isotope Enrichment Stage (2 of 3)</vt:lpstr>
      <vt:lpstr>Isotope Enrichment Cascades (1 of 2)</vt:lpstr>
      <vt:lpstr>Isotope Enrichment Cascades (2 of 2)</vt:lpstr>
      <vt:lpstr>Separative Work – Back of the Envelope</vt:lpstr>
      <vt:lpstr>PowerPoint Presentation</vt:lpstr>
      <vt:lpstr>PowerPoint Presentation</vt:lpstr>
      <vt:lpstr>Methods of Uranium Enrichment</vt:lpstr>
      <vt:lpstr>Separative Work – Apples to Apples</vt:lpstr>
      <vt:lpstr>Gaseous Diffusion (1 of 5)</vt:lpstr>
      <vt:lpstr>Gaseous Diffusion (2 of 5)</vt:lpstr>
      <vt:lpstr>Gaseous Diffusion (3 of 5)</vt:lpstr>
      <vt:lpstr>Gaseous Diffusion (4 of 5)</vt:lpstr>
      <vt:lpstr>Gaseous Diffusion (5 of 5)</vt:lpstr>
      <vt:lpstr>Gaseous Centrifuge (1 of 9)</vt:lpstr>
      <vt:lpstr>Gaseous Centrifuge (2 of 9)</vt:lpstr>
      <vt:lpstr>Gaseous Centrifuge (3 of 9)</vt:lpstr>
      <vt:lpstr>Gaseous Centrifuge (4 of 9)</vt:lpstr>
      <vt:lpstr>Gaseous Centrifuge (5 of 9)</vt:lpstr>
      <vt:lpstr>Gaseous Centrifuge (6 of 9)</vt:lpstr>
      <vt:lpstr>Gaseous Centrifuge (7 of 9)</vt:lpstr>
      <vt:lpstr>Gaseous Centrifuge (8 of 9)</vt:lpstr>
      <vt:lpstr>Gaseous Centrifuge (9 of 9)</vt:lpstr>
      <vt:lpstr>PowerPoint Presentation</vt:lpstr>
      <vt:lpstr>PowerPoint Presentation</vt:lpstr>
      <vt:lpstr>Thermal Diffusion</vt:lpstr>
      <vt:lpstr>Electromagnetic Isotope Separation (EMIS) (1 of 5)</vt:lpstr>
      <vt:lpstr>Electromagnetic Isotope Separation (EMIS) (2 of 5)</vt:lpstr>
      <vt:lpstr>Electromagnetic Isotope Separation (EMIS) (3 of 5)</vt:lpstr>
      <vt:lpstr>Electromagnetic Isotope Separation (EMIS) (4 of 5)</vt:lpstr>
      <vt:lpstr>Electromagnetic Isotope Separation (EMIS) (5 of 5)</vt:lpstr>
      <vt:lpstr>Aerodynamic Separation</vt:lpstr>
      <vt:lpstr>Laser Isotope Separation – General (1 of 5)</vt:lpstr>
      <vt:lpstr>Laser Isotope Separation – AVLIS Atomic Vapor Laser Isotope Separation (2 of 5)  </vt:lpstr>
      <vt:lpstr>Laser Isotope Separation – AVLIS (3 of 5)</vt:lpstr>
      <vt:lpstr>Laser Isotope Separation – MLIS  (4 of 5)</vt:lpstr>
      <vt:lpstr>Laser Isotope Separation – SILEX Separation of Isotopes by Laser Excitation  (5 of 5)</vt:lpstr>
      <vt:lpstr>Chemical Separation (1 of 2)</vt:lpstr>
      <vt:lpstr>Chemical Separation (2 of 2)</vt:lpstr>
      <vt:lpstr>Solid Uranium Hazards – ORNL Accident</vt:lpstr>
      <vt:lpstr>Enrichment Processes Compared</vt:lpstr>
      <vt:lpstr>Summary of Uranium Enrichment Methods</vt:lpstr>
      <vt:lpstr>Summary</vt:lpstr>
      <vt:lpstr>Do you understand?  Can you explain? Can you estimate?</vt:lpstr>
      <vt:lpstr>Do you understand?  Can you explain? Can you estimate?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2015-01-13T20:36:24Z</dcterms:created>
  <dcterms:modified xsi:type="dcterms:W3CDTF">2016-01-08T18:34:56Z</dcterms:modified>
</cp:coreProperties>
</file>